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74" r:id="rId2"/>
    <p:sldId id="266" r:id="rId3"/>
    <p:sldId id="273" r:id="rId4"/>
    <p:sldId id="278" r:id="rId5"/>
    <p:sldId id="276" r:id="rId6"/>
    <p:sldId id="292" r:id="rId7"/>
    <p:sldId id="28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6600"/>
    <a:srgbClr val="99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8" d="100"/>
          <a:sy n="68" d="100"/>
        </p:scale>
        <p:origin x="-1428" y="-12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14AFF5-DA21-4532-9802-577ABFE13F7A}" type="datetimeFigureOut">
              <a:rPr lang="en-IN" smtClean="0"/>
              <a:pPr/>
              <a:t>5/29/2012</a:t>
            </a:fld>
            <a:endParaRPr lang="en-IN"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A5AF03-A8A8-48BB-A03F-738ADA50F5AF}" type="slidenum">
              <a:rPr lang="en-IN" smtClean="0"/>
              <a:pPr/>
              <a:t>‹#›</a:t>
            </a:fld>
            <a:endParaRPr lang="en-IN" dirty="0"/>
          </a:p>
        </p:txBody>
      </p:sp>
    </p:spTree>
    <p:extLst>
      <p:ext uri="{BB962C8B-B14F-4D97-AF65-F5344CB8AC3E}">
        <p14:creationId xmlns:p14="http://schemas.microsoft.com/office/powerpoint/2010/main" xmlns="" val="4194550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A321379-A1EF-4EC6-A9EE-F8CEB2DD3B3B}" type="slidenum">
              <a:rPr lang="en-IN" smtClean="0"/>
              <a:pPr/>
              <a:t>7</a:t>
            </a:fld>
            <a:endParaRPr lang="en-IN" dirty="0"/>
          </a:p>
        </p:txBody>
      </p:sp>
    </p:spTree>
    <p:extLst>
      <p:ext uri="{BB962C8B-B14F-4D97-AF65-F5344CB8AC3E}">
        <p14:creationId xmlns:p14="http://schemas.microsoft.com/office/powerpoint/2010/main" xmlns="" val="4260094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161177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323391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219374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1727714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881851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3789609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1615182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3512758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1414182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3553891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718228-A73A-4AEC-BD32-CDABC37BF728}" type="datetimeFigureOut">
              <a:rPr lang="en-IN" smtClean="0"/>
              <a:pPr/>
              <a:t>5/29/2012</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2403582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18228-A73A-4AEC-BD32-CDABC37BF728}" type="datetimeFigureOut">
              <a:rPr lang="en-IN" smtClean="0"/>
              <a:pPr/>
              <a:t>5/29/2012</a:t>
            </a:fld>
            <a:endParaRPr lang="en-IN"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5E20E8-6F3A-4EDC-AA81-AD91FB9A552F}" type="slidenum">
              <a:rPr lang="en-IN" smtClean="0"/>
              <a:pPr/>
              <a:t>‹#›</a:t>
            </a:fld>
            <a:endParaRPr lang="en-IN" dirty="0"/>
          </a:p>
        </p:txBody>
      </p:sp>
    </p:spTree>
    <p:extLst>
      <p:ext uri="{BB962C8B-B14F-4D97-AF65-F5344CB8AC3E}">
        <p14:creationId xmlns:p14="http://schemas.microsoft.com/office/powerpoint/2010/main" xmlns="" val="3177047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2.jpeg"/><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C:\Users\Arvind\Desktop\Web Site work 20 May\CRESCO 20 May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52500" y="-142875"/>
            <a:ext cx="7239000" cy="7143750"/>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6" descr="D:\My D Docs\Branding\Cresco Web Site\right tick mark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00392" y="5589240"/>
            <a:ext cx="1058788" cy="553302"/>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D:\Branding\Cresco Web Site\useful\organizational change 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10800000" flipH="1">
            <a:off x="2144092" y="4478604"/>
            <a:ext cx="2715996" cy="2020348"/>
          </a:xfrm>
          <a:prstGeom prst="rect">
            <a:avLst/>
          </a:prstGeom>
          <a:noFill/>
          <a:effectLst>
            <a:softEdge rad="635000"/>
          </a:effectLst>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3152814" y="2060848"/>
            <a:ext cx="1276310"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solidFill>
                  <a:schemeClr val="accent1">
                    <a:lumMod val="20000"/>
                    <a:lumOff val="80000"/>
                  </a:schemeClr>
                </a:solidFill>
                <a:effectLst>
                  <a:reflection blurRad="12700" stA="50000" endPos="50000" dist="5000" dir="5400000" sy="-100000" rotWithShape="0"/>
                </a:effectLst>
              </a:rPr>
              <a:t>change</a:t>
            </a:r>
            <a:endParaRPr lang="en-US" sz="2400" b="1" cap="all" spc="0" dirty="0">
              <a:ln w="0"/>
              <a:solidFill>
                <a:schemeClr val="accent1">
                  <a:lumMod val="20000"/>
                  <a:lumOff val="80000"/>
                </a:schemeClr>
              </a:solidFill>
              <a:effectLst>
                <a:reflection blurRad="12700" stA="50000" endPos="50000" dist="5000" dir="5400000" sy="-100000" rotWithShape="0"/>
              </a:effectLst>
            </a:endParaRPr>
          </a:p>
        </p:txBody>
      </p:sp>
      <p:pic>
        <p:nvPicPr>
          <p:cNvPr id="1032" name="Picture 8" descr="C:\Users\Arvind\Desktop\change 4 final.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652120" y="1489909"/>
            <a:ext cx="2442308" cy="2549725"/>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pic>
        <p:nvPicPr>
          <p:cNvPr id="3" name="Picture 1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39008" y="1708047"/>
            <a:ext cx="1123162" cy="34419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2362170" y="3053859"/>
            <a:ext cx="4010030" cy="1384995"/>
          </a:xfrm>
          <a:prstGeom prst="rect">
            <a:avLst/>
          </a:prstGeom>
          <a:noFill/>
        </p:spPr>
        <p:txBody>
          <a:bodyPr wrap="square" rtlCol="0">
            <a:spAutoFit/>
          </a:bodyPr>
          <a:lstStyle/>
          <a:p>
            <a:pPr algn="just"/>
            <a:r>
              <a:rPr lang="en-US" sz="1400" dirty="0" smtClean="0"/>
              <a:t>Cresco specializes in interventions designed to build resilient teams and individuals. We focus on building specific skills and instilling behaviors that enable leaders and organizations not just to adapt fast but also to get inspired and skilled to take advantage of the opportunities the change provides.</a:t>
            </a:r>
            <a:endParaRPr lang="en-IN" sz="1400" dirty="0"/>
          </a:p>
        </p:txBody>
      </p:sp>
      <p:sp>
        <p:nvSpPr>
          <p:cNvPr id="24" name="TextBox 23"/>
          <p:cNvSpPr txBox="1"/>
          <p:nvPr/>
        </p:nvSpPr>
        <p:spPr>
          <a:xfrm>
            <a:off x="3923928" y="4509120"/>
            <a:ext cx="3384376" cy="954107"/>
          </a:xfrm>
          <a:prstGeom prst="rect">
            <a:avLst/>
          </a:prstGeom>
          <a:noFill/>
        </p:spPr>
        <p:txBody>
          <a:bodyPr wrap="square" rtlCol="0">
            <a:spAutoFit/>
          </a:bodyPr>
          <a:lstStyle/>
          <a:p>
            <a:pPr algn="just"/>
            <a:r>
              <a:rPr lang="en-US" sz="1400" dirty="0" smtClean="0"/>
              <a:t>Our change management tools and coaching solutions provide a practical road map for people to actively engage with change leading to business success.</a:t>
            </a:r>
          </a:p>
        </p:txBody>
      </p:sp>
      <p:sp>
        <p:nvSpPr>
          <p:cNvPr id="4" name="TextBox 3"/>
          <p:cNvSpPr txBox="1"/>
          <p:nvPr/>
        </p:nvSpPr>
        <p:spPr>
          <a:xfrm>
            <a:off x="4644008" y="5445224"/>
            <a:ext cx="3384376" cy="1015663"/>
          </a:xfrm>
          <a:prstGeom prst="rect">
            <a:avLst/>
          </a:prstGeom>
          <a:noFill/>
        </p:spPr>
        <p:txBody>
          <a:bodyPr wrap="square" rtlCol="0">
            <a:spAutoFit/>
          </a:bodyPr>
          <a:lstStyle/>
          <a:p>
            <a:pPr algn="just"/>
            <a:r>
              <a:rPr lang="en-US" sz="1400" dirty="0" smtClean="0"/>
              <a:t>To </a:t>
            </a:r>
            <a:r>
              <a:rPr lang="en-US" sz="1400" dirty="0"/>
              <a:t>know how our experience can help you grow your businesses and change your lives contact us right away.</a:t>
            </a:r>
            <a:endParaRPr lang="en-IN" sz="1400" dirty="0"/>
          </a:p>
          <a:p>
            <a:endParaRPr lang="en-IN" dirty="0"/>
          </a:p>
        </p:txBody>
      </p:sp>
      <p:sp>
        <p:nvSpPr>
          <p:cNvPr id="10" name="Rectangle 9"/>
          <p:cNvSpPr/>
          <p:nvPr/>
        </p:nvSpPr>
        <p:spPr>
          <a:xfrm>
            <a:off x="2248463" y="1700808"/>
            <a:ext cx="2180661"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solidFill>
                  <a:schemeClr val="accent1">
                    <a:lumMod val="20000"/>
                    <a:lumOff val="80000"/>
                  </a:schemeClr>
                </a:solidFill>
                <a:effectLst>
                  <a:reflection blurRad="12700" stA="50000" endPos="50000" dist="5000" dir="5400000" sy="-100000" rotWithShape="0"/>
                </a:effectLst>
              </a:rPr>
              <a:t>organization</a:t>
            </a:r>
            <a:endParaRPr lang="en-US" sz="2400" b="1" cap="all" spc="0" dirty="0">
              <a:ln w="0"/>
              <a:solidFill>
                <a:schemeClr val="accent1">
                  <a:lumMod val="20000"/>
                  <a:lumOff val="80000"/>
                </a:schemeClr>
              </a:solidFill>
              <a:effectLst>
                <a:reflection blurRad="12700" stA="50000" endPos="50000" dist="5000" dir="5400000" sy="-100000" rotWithShape="0"/>
              </a:effectLst>
            </a:endParaRPr>
          </a:p>
        </p:txBody>
      </p:sp>
      <p:sp>
        <p:nvSpPr>
          <p:cNvPr id="5" name="TextBox 4"/>
          <p:cNvSpPr txBox="1"/>
          <p:nvPr/>
        </p:nvSpPr>
        <p:spPr>
          <a:xfrm>
            <a:off x="2357422" y="2456513"/>
            <a:ext cx="3214710" cy="615553"/>
          </a:xfrm>
          <a:prstGeom prst="rect">
            <a:avLst/>
          </a:prstGeom>
          <a:noFill/>
        </p:spPr>
        <p:txBody>
          <a:bodyPr wrap="square" rtlCol="0">
            <a:spAutoFit/>
          </a:bodyPr>
          <a:lstStyle/>
          <a:p>
            <a:r>
              <a:rPr lang="en-US" dirty="0" smtClean="0"/>
              <a:t>“Nothing </a:t>
            </a:r>
            <a:r>
              <a:rPr lang="en-US" dirty="0" smtClean="0"/>
              <a:t>endures but change</a:t>
            </a:r>
            <a:r>
              <a:rPr lang="en-US" dirty="0" smtClean="0"/>
              <a:t>”</a:t>
            </a:r>
          </a:p>
          <a:p>
            <a:pPr algn="r"/>
            <a:r>
              <a:rPr lang="en-US" sz="1600" dirty="0" smtClean="0"/>
              <a:t>- </a:t>
            </a:r>
            <a:r>
              <a:rPr lang="en-US" sz="1200" dirty="0" smtClean="0"/>
              <a:t>Heraclitus</a:t>
            </a:r>
            <a:endParaRPr lang="en-IN" sz="1200" dirty="0"/>
          </a:p>
        </p:txBody>
      </p:sp>
    </p:spTree>
    <p:extLst>
      <p:ext uri="{BB962C8B-B14F-4D97-AF65-F5344CB8AC3E}">
        <p14:creationId xmlns:p14="http://schemas.microsoft.com/office/powerpoint/2010/main" xmlns="" val="805634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C:\Users\Arvind\Desktop\Web Site work 20 May\CRESCO 20 May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52500" y="29666"/>
            <a:ext cx="7239000" cy="71437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D:\My D Docs\Branding\Cresco Web Site\useful\team 3 mbc_pub_web-01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5244" y="1820394"/>
            <a:ext cx="1842568" cy="1228379"/>
          </a:xfrm>
          <a:prstGeom prst="rect">
            <a:avLst/>
          </a:prstGeom>
          <a:noFill/>
          <a:effectLst>
            <a:softEdge rad="127000"/>
          </a:effectLst>
          <a:extLst>
            <a:ext uri="{909E8E84-426E-40DD-AFC4-6F175D3DCCD1}">
              <a14:hiddenFill xmlns:a14="http://schemas.microsoft.com/office/drawing/2010/main" xmlns="">
                <a:solidFill>
                  <a:srgbClr val="FFFFFF"/>
                </a:solidFill>
              </a14:hiddenFill>
            </a:ext>
          </a:extLst>
        </p:spPr>
      </p:pic>
      <p:sp>
        <p:nvSpPr>
          <p:cNvPr id="7" name="Rectangle 6"/>
          <p:cNvSpPr/>
          <p:nvPr/>
        </p:nvSpPr>
        <p:spPr>
          <a:xfrm>
            <a:off x="2051720" y="1816299"/>
            <a:ext cx="2664296"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Accelerated</a:t>
            </a:r>
          </a:p>
          <a:p>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Team</a:t>
            </a:r>
          </a:p>
          <a:p>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Building</a:t>
            </a:r>
          </a:p>
          <a:p>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1" name="Picture 6" descr="D:\My D Docs\Branding\Cresco Web Site\right tick mark 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244408" y="5701963"/>
            <a:ext cx="1058788" cy="553302"/>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Picture 2" descr="D:\My D Docs\Branding\Cresco Web Site\useful\team building page\Jacob's Ladder.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626057" y="2902733"/>
            <a:ext cx="1324015" cy="1986023"/>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D:\My D Docs\Branding\Cresco Web Site\useful\team 1 mbc_pub_web-006.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538872" y="4173713"/>
            <a:ext cx="1020679" cy="1531018"/>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D:\My D Docs\Branding\Cresco Web Site\Magic Bus\9. logo-rgb2007-transparent.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677331" y="1664870"/>
            <a:ext cx="1463824" cy="1463824"/>
          </a:xfrm>
          <a:prstGeom prst="rect">
            <a:avLst/>
          </a:prstGeom>
          <a:noFill/>
          <a:extLst>
            <a:ext uri="{909E8E84-426E-40DD-AFC4-6F175D3DCCD1}">
              <a14:hiddenFill xmlns:a14="http://schemas.microsoft.com/office/drawing/2010/main" xmlns="">
                <a:solidFill>
                  <a:srgbClr val="FFFFFF"/>
                </a:solidFill>
              </a14:hiddenFill>
            </a:ext>
          </a:extLst>
        </p:spPr>
      </p:pic>
      <p:pic>
        <p:nvPicPr>
          <p:cNvPr id="1033" name="Picture 9" descr="I:\VAIO My Pictures\My Camera\Turkey Sep 2011\DSC03833.JPG"/>
          <p:cNvPicPr>
            <a:picLocks noChangeAspect="1" noChangeArrowheads="1"/>
          </p:cNvPicPr>
          <p:nvPr/>
        </p:nvPicPr>
        <p:blipFill rotWithShape="1">
          <a:blip r:embed="rId8" cstate="print">
            <a:extLst>
              <a:ext uri="{28A0092B-C50C-407E-A947-70E740481C1C}">
                <a14:useLocalDpi xmlns:a14="http://schemas.microsoft.com/office/drawing/2010/main" xmlns="" val="0"/>
              </a:ext>
            </a:extLst>
          </a:blip>
          <a:srcRect t="20289"/>
          <a:stretch/>
        </p:blipFill>
        <p:spPr bwMode="auto">
          <a:xfrm>
            <a:off x="4211960" y="3394115"/>
            <a:ext cx="2051720" cy="1226583"/>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I:\VAIO My Pictures\My Camera\Turkey Sep 2011\DSC03851.JP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6626057" y="5196481"/>
            <a:ext cx="987649" cy="1316865"/>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D:\My D Docs\Branding\Cresco Web Site\useful\team building page\mbc_pub_web-197.jp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157019" y="5410548"/>
            <a:ext cx="841686" cy="1262529"/>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D:\My D Docs\Branding\Cresco Web Site\useful\team building page\mbc_pub_web-003.jpg"/>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4470617" y="1913266"/>
            <a:ext cx="2372438" cy="1581625"/>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TextBox 17"/>
          <p:cNvSpPr txBox="1"/>
          <p:nvPr/>
        </p:nvSpPr>
        <p:spPr>
          <a:xfrm>
            <a:off x="2095425" y="5013176"/>
            <a:ext cx="3443447" cy="461665"/>
          </a:xfrm>
          <a:prstGeom prst="rect">
            <a:avLst/>
          </a:prstGeom>
          <a:noFill/>
        </p:spPr>
        <p:txBody>
          <a:bodyPr wrap="square" rtlCol="0">
            <a:spAutoFit/>
          </a:bodyPr>
          <a:lstStyle/>
          <a:p>
            <a:pPr algn="just"/>
            <a:r>
              <a:rPr lang="en-US" sz="1200" dirty="0" smtClean="0"/>
              <a:t>We </a:t>
            </a:r>
            <a:r>
              <a:rPr lang="en-US" sz="1200" dirty="0"/>
              <a:t>have collaborated with MAGIC BUS to provide highly engaging outbound learning programs</a:t>
            </a:r>
            <a:r>
              <a:rPr lang="en-US" sz="1200" dirty="0" smtClean="0"/>
              <a:t>.</a:t>
            </a:r>
            <a:endParaRPr lang="en-US" sz="1200" dirty="0"/>
          </a:p>
        </p:txBody>
      </p:sp>
      <p:sp>
        <p:nvSpPr>
          <p:cNvPr id="3" name="TextBox 2"/>
          <p:cNvSpPr txBox="1"/>
          <p:nvPr/>
        </p:nvSpPr>
        <p:spPr>
          <a:xfrm>
            <a:off x="1115617" y="2996952"/>
            <a:ext cx="3024336" cy="1938992"/>
          </a:xfrm>
          <a:prstGeom prst="rect">
            <a:avLst/>
          </a:prstGeom>
          <a:noFill/>
        </p:spPr>
        <p:txBody>
          <a:bodyPr wrap="square" rtlCol="0">
            <a:spAutoFit/>
          </a:bodyPr>
          <a:lstStyle/>
          <a:p>
            <a:pPr algn="just"/>
            <a:r>
              <a:rPr lang="en-US" sz="1200" dirty="0" smtClean="0"/>
              <a:t>Our team building initiatives are focused at creating high performance teams- senior leadership, mid-management and front end teams. We deliver high quality experiential learning through specific programs for senior leaders and for large groups. These programs help participants explore how they can collectively enhance performance of the team by focusing on team processes and team work skills leading to better results.</a:t>
            </a:r>
          </a:p>
        </p:txBody>
      </p:sp>
      <p:sp>
        <p:nvSpPr>
          <p:cNvPr id="4" name="TextBox 3"/>
          <p:cNvSpPr txBox="1"/>
          <p:nvPr/>
        </p:nvSpPr>
        <p:spPr>
          <a:xfrm>
            <a:off x="2095426" y="5327337"/>
            <a:ext cx="4530632" cy="2246769"/>
          </a:xfrm>
          <a:prstGeom prst="rect">
            <a:avLst/>
          </a:prstGeom>
          <a:noFill/>
        </p:spPr>
        <p:txBody>
          <a:bodyPr wrap="square" rtlCol="0">
            <a:spAutoFit/>
          </a:bodyPr>
          <a:lstStyle/>
          <a:p>
            <a:pPr marL="0" lvl="1" algn="just"/>
            <a:endParaRPr lang="en-US" sz="1200" dirty="0"/>
          </a:p>
          <a:p>
            <a:pPr marL="0" lvl="1" algn="just"/>
            <a:r>
              <a:rPr lang="en-US" sz="1200" dirty="0"/>
              <a:t>MAGIC BUS center, spread over 26 acres at </a:t>
            </a:r>
            <a:r>
              <a:rPr lang="en-US" sz="1200" dirty="0" err="1"/>
              <a:t>Karjat</a:t>
            </a:r>
            <a:r>
              <a:rPr lang="en-US" sz="1200" dirty="0"/>
              <a:t> </a:t>
            </a:r>
          </a:p>
          <a:p>
            <a:pPr marL="0" lvl="1" algn="just"/>
            <a:r>
              <a:rPr lang="en-US" sz="1200" dirty="0"/>
              <a:t>near Mumbai, has world class facilities for providing experiential learning. International safety norms and high quality of trained and passionate professionals lend to a unique outdoor learning experience for participants. </a:t>
            </a:r>
          </a:p>
          <a:p>
            <a:pPr marL="0" lvl="1" algn="just"/>
            <a:endParaRPr lang="en-US" sz="1200" dirty="0"/>
          </a:p>
          <a:p>
            <a:pPr marL="0" lvl="1" algn="just"/>
            <a:r>
              <a:rPr lang="en-US" sz="1200" dirty="0"/>
              <a:t>Contact us to explore how our team building solutions can help you organization get better results.</a:t>
            </a:r>
          </a:p>
          <a:p>
            <a:pPr marL="0" lvl="1" algn="just"/>
            <a:endParaRPr lang="en-GB" sz="1400" dirty="0"/>
          </a:p>
          <a:p>
            <a:endParaRPr lang="en-IN" dirty="0"/>
          </a:p>
        </p:txBody>
      </p:sp>
    </p:spTree>
    <p:extLst>
      <p:ext uri="{BB962C8B-B14F-4D97-AF65-F5344CB8AC3E}">
        <p14:creationId xmlns:p14="http://schemas.microsoft.com/office/powerpoint/2010/main" xmlns="" val="3304510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C:\Users\Arvind\Desktop\Web Site work 20 May\CRESCO 20 May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52500" y="-142875"/>
            <a:ext cx="7239000" cy="7143750"/>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6" descr="D:\My D Docs\Branding\Cresco Web Site\right tick mark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00392" y="5589240"/>
            <a:ext cx="1058788" cy="553302"/>
          </a:xfrm>
          <a:prstGeom prst="rect">
            <a:avLst/>
          </a:prstGeom>
          <a:noFill/>
          <a:extLst>
            <a:ext uri="{909E8E84-426E-40DD-AFC4-6F175D3DCCD1}">
              <a14:hiddenFill xmlns:a14="http://schemas.microsoft.com/office/drawing/2010/main" xmlns="">
                <a:solidFill>
                  <a:srgbClr val="FFFFFF"/>
                </a:solidFill>
              </a14:hiddenFill>
            </a:ext>
          </a:extLst>
        </p:spPr>
      </p:pic>
      <p:sp>
        <p:nvSpPr>
          <p:cNvPr id="40" name="Rectangle 16"/>
          <p:cNvSpPr>
            <a:spLocks noChangeArrowheads="1"/>
          </p:cNvSpPr>
          <p:nvPr/>
        </p:nvSpPr>
        <p:spPr bwMode="gray">
          <a:xfrm>
            <a:off x="1085155" y="1844824"/>
            <a:ext cx="1542629" cy="1011497"/>
          </a:xfrm>
          <a:prstGeom prst="rect">
            <a:avLst/>
          </a:prstGeom>
          <a:blipFill dpi="0" rotWithShape="1">
            <a:blip r:embed="rId4" cstate="print"/>
            <a:srcRect/>
            <a:stretch>
              <a:fillRect b="-87441"/>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IN" dirty="0"/>
          </a:p>
        </p:txBody>
      </p:sp>
      <p:sp>
        <p:nvSpPr>
          <p:cNvPr id="41" name="Rectangle 40"/>
          <p:cNvSpPr/>
          <p:nvPr/>
        </p:nvSpPr>
        <p:spPr>
          <a:xfrm>
            <a:off x="2273853" y="1815207"/>
            <a:ext cx="1146019"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solidFill>
                  <a:srgbClr val="FF6600"/>
                </a:solidFill>
                <a:effectLst>
                  <a:outerShdw blurRad="50800" dist="38100" algn="l" rotWithShape="0">
                    <a:prstClr val="black">
                      <a:alpha val="40000"/>
                    </a:prstClr>
                  </a:outerShdw>
                  <a:reflection blurRad="12700" stA="50000" endPos="50000" dist="5000" dir="5400000" sy="-100000" rotWithShape="0"/>
                </a:effectLst>
              </a:rPr>
              <a:t>People</a:t>
            </a:r>
            <a:endParaRPr lang="en-US" sz="2400" b="1" cap="all" spc="0" dirty="0">
              <a:ln w="0"/>
              <a:solidFill>
                <a:srgbClr val="FF6600"/>
              </a:solidFill>
              <a:effectLst>
                <a:outerShdw blurRad="50800" dist="38100" algn="l" rotWithShape="0">
                  <a:prstClr val="black">
                    <a:alpha val="40000"/>
                  </a:prstClr>
                </a:outerShdw>
                <a:reflection blurRad="12700" stA="50000" endPos="50000" dist="5000" dir="5400000" sy="-100000" rotWithShape="0"/>
              </a:effectLst>
            </a:endParaRPr>
          </a:p>
        </p:txBody>
      </p:sp>
      <p:sp>
        <p:nvSpPr>
          <p:cNvPr id="43" name="Rectangle 42"/>
          <p:cNvSpPr/>
          <p:nvPr/>
        </p:nvSpPr>
        <p:spPr>
          <a:xfrm>
            <a:off x="2267744" y="2211686"/>
            <a:ext cx="2133341"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solidFill>
                  <a:srgbClr val="FF6600"/>
                </a:solidFill>
                <a:effectLst>
                  <a:outerShdw blurRad="50800" dist="38100" algn="l" rotWithShape="0">
                    <a:prstClr val="black">
                      <a:alpha val="40000"/>
                    </a:prstClr>
                  </a:outerShdw>
                  <a:reflection blurRad="12700" stA="50000" endPos="50000" dist="5000" dir="5400000" sy="-100000" rotWithShape="0"/>
                </a:effectLst>
              </a:rPr>
              <a:t>development</a:t>
            </a:r>
            <a:endParaRPr lang="en-US" sz="2400" b="1" cap="all" dirty="0">
              <a:ln w="0"/>
              <a:solidFill>
                <a:srgbClr val="FF6600"/>
              </a:solidFill>
              <a:effectLst>
                <a:outerShdw blurRad="50800" dist="38100" algn="l" rotWithShape="0">
                  <a:prstClr val="black">
                    <a:alpha val="40000"/>
                  </a:prstClr>
                </a:outerShdw>
                <a:reflection blurRad="12700" stA="50000" endPos="50000" dist="5000" dir="5400000" sy="-100000" rotWithShape="0"/>
              </a:effectLst>
            </a:endParaRPr>
          </a:p>
        </p:txBody>
      </p:sp>
      <p:pic>
        <p:nvPicPr>
          <p:cNvPr id="44" name="Picture 2" descr="TC9990101-IMG06"/>
          <p:cNvPicPr>
            <a:picLocks noChangeAspect="1" noChangeArrowheads="1"/>
          </p:cNvPicPr>
          <p:nvPr/>
        </p:nvPicPr>
        <p:blipFill rotWithShape="1">
          <a:blip r:embed="rId5" cstate="print"/>
          <a:srcRect b="33962"/>
          <a:stretch/>
        </p:blipFill>
        <p:spPr bwMode="auto">
          <a:xfrm>
            <a:off x="5940152" y="4677078"/>
            <a:ext cx="1989452" cy="1763105"/>
          </a:xfrm>
          <a:prstGeom prst="rect">
            <a:avLst/>
          </a:prstGeom>
          <a:ln>
            <a:noFill/>
          </a:ln>
          <a:effectLst>
            <a:softEdge rad="88900"/>
          </a:effectLst>
        </p:spPr>
      </p:pic>
      <p:pic>
        <p:nvPicPr>
          <p:cNvPr id="45" name="Picture 2" descr="C:\Users\Arvind\AppData\Local\Temp\Rar$DI09.841\man25.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619672" y="2493185"/>
            <a:ext cx="617959" cy="1889080"/>
          </a:xfrm>
          <a:prstGeom prst="rect">
            <a:avLst/>
          </a:prstGeom>
          <a:noFill/>
          <a:extLst>
            <a:ext uri="{909E8E84-426E-40DD-AFC4-6F175D3DCCD1}">
              <a14:hiddenFill xmlns:a14="http://schemas.microsoft.com/office/drawing/2010/main" xmlns="">
                <a:solidFill>
                  <a:srgbClr val="FFFFFF"/>
                </a:solidFill>
              </a14:hiddenFill>
            </a:ext>
          </a:extLst>
        </p:spPr>
      </p:pic>
      <p:sp>
        <p:nvSpPr>
          <p:cNvPr id="42" name="TextBox 41"/>
          <p:cNvSpPr txBox="1"/>
          <p:nvPr/>
        </p:nvSpPr>
        <p:spPr>
          <a:xfrm>
            <a:off x="2273853" y="3263115"/>
            <a:ext cx="2758102" cy="1384995"/>
          </a:xfrm>
          <a:prstGeom prst="rect">
            <a:avLst/>
          </a:prstGeom>
          <a:noFill/>
        </p:spPr>
        <p:txBody>
          <a:bodyPr wrap="square" rtlCol="0">
            <a:spAutoFit/>
          </a:bodyPr>
          <a:lstStyle/>
          <a:p>
            <a:pPr algn="just"/>
            <a:r>
              <a:rPr lang="en-US" sz="1400" dirty="0" smtClean="0"/>
              <a:t>At Cresco, people development is not a job – it’s a passion. This passion combined with extensive experience in helping people grow leads to highly engaging and effective programs.</a:t>
            </a:r>
            <a:endParaRPr lang="en-IN" sz="1400" dirty="0"/>
          </a:p>
        </p:txBody>
      </p:sp>
      <p:sp>
        <p:nvSpPr>
          <p:cNvPr id="3" name="Rectangle 2"/>
          <p:cNvSpPr/>
          <p:nvPr/>
        </p:nvSpPr>
        <p:spPr>
          <a:xfrm>
            <a:off x="2782493" y="2708479"/>
            <a:ext cx="2249462" cy="584775"/>
          </a:xfrm>
          <a:prstGeom prst="rect">
            <a:avLst/>
          </a:prstGeom>
          <a:noFill/>
        </p:spPr>
        <p:txBody>
          <a:bodyPr wrap="none" lIns="91440" tIns="45720" rIns="91440" bIns="45720">
            <a:spAutoFit/>
          </a:bodyPr>
          <a:lstStyle/>
          <a:p>
            <a:pPr algn="ctr"/>
            <a:r>
              <a:rPr lang="en-US" sz="1600" b="1" cap="none" spc="0" dirty="0" smtClean="0">
                <a:ln w="1905"/>
                <a:solidFill>
                  <a:srgbClr val="FF0000"/>
                </a:solidFill>
                <a:effectLst>
                  <a:innerShdw blurRad="69850" dist="43180" dir="5400000">
                    <a:srgbClr val="000000">
                      <a:alpha val="65000"/>
                    </a:srgbClr>
                  </a:innerShdw>
                </a:effectLst>
              </a:rPr>
              <a:t>Capable people perform</a:t>
            </a:r>
          </a:p>
          <a:p>
            <a:pPr algn="ctr"/>
            <a:r>
              <a:rPr lang="en-US" sz="1600" b="1" dirty="0" smtClean="0">
                <a:ln w="1905"/>
                <a:solidFill>
                  <a:srgbClr val="FF0000"/>
                </a:solidFill>
                <a:effectLst>
                  <a:innerShdw blurRad="69850" dist="43180" dir="5400000">
                    <a:srgbClr val="000000">
                      <a:alpha val="65000"/>
                    </a:srgbClr>
                  </a:innerShdw>
                </a:effectLst>
              </a:rPr>
              <a:t>Inspired people excel !</a:t>
            </a:r>
            <a:endParaRPr lang="en-US" sz="1600" b="1" cap="none" spc="0" dirty="0">
              <a:ln w="1905"/>
              <a:solidFill>
                <a:srgbClr val="FF0000"/>
              </a:solidFill>
              <a:effectLst>
                <a:innerShdw blurRad="69850" dist="43180" dir="5400000">
                  <a:srgbClr val="000000">
                    <a:alpha val="65000"/>
                  </a:srgbClr>
                </a:innerShdw>
              </a:effectLst>
            </a:endParaRPr>
          </a:p>
        </p:txBody>
      </p:sp>
      <p:sp>
        <p:nvSpPr>
          <p:cNvPr id="48" name="TextBox 47"/>
          <p:cNvSpPr txBox="1"/>
          <p:nvPr/>
        </p:nvSpPr>
        <p:spPr>
          <a:xfrm>
            <a:off x="1115616" y="4782631"/>
            <a:ext cx="4752528" cy="2246769"/>
          </a:xfrm>
          <a:prstGeom prst="rect">
            <a:avLst/>
          </a:prstGeom>
          <a:noFill/>
        </p:spPr>
        <p:txBody>
          <a:bodyPr wrap="square" rtlCol="0">
            <a:spAutoFit/>
          </a:bodyPr>
          <a:lstStyle/>
          <a:p>
            <a:pPr algn="just"/>
            <a:r>
              <a:rPr lang="en-US" sz="1400" dirty="0" smtClean="0"/>
              <a:t>Our program offerings address all aspects of human capital development. This provides organizations a one stop shop for meeting all their people development needs. We specialize in providing end-to-end learning management solutions. Scan the list of “Skill Builders” below to view the range of competencies covered through our various programs. </a:t>
            </a:r>
          </a:p>
          <a:p>
            <a:pPr algn="just"/>
            <a:endParaRPr lang="en-US" sz="1400" dirty="0"/>
          </a:p>
          <a:p>
            <a:pPr algn="just"/>
            <a:endParaRPr lang="en-US" sz="1400" dirty="0" smtClean="0"/>
          </a:p>
          <a:p>
            <a:pPr algn="just"/>
            <a:endParaRPr lang="en-US" sz="1400" dirty="0"/>
          </a:p>
          <a:p>
            <a:pPr algn="just"/>
            <a:endParaRPr lang="en-IN" sz="1400" dirty="0"/>
          </a:p>
        </p:txBody>
      </p:sp>
      <p:pic>
        <p:nvPicPr>
          <p:cNvPr id="3074"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047648" y="2354916"/>
            <a:ext cx="3183738" cy="25528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9" name="Rectangle 48"/>
          <p:cNvSpPr/>
          <p:nvPr/>
        </p:nvSpPr>
        <p:spPr>
          <a:xfrm>
            <a:off x="5451435" y="2018321"/>
            <a:ext cx="2376164" cy="338554"/>
          </a:xfrm>
          <a:prstGeom prst="rect">
            <a:avLst/>
          </a:prstGeom>
          <a:noFill/>
        </p:spPr>
        <p:txBody>
          <a:bodyPr wrap="none" lIns="91440" tIns="45720" rIns="91440" bIns="45720">
            <a:spAutoFit/>
          </a:bodyPr>
          <a:lstStyle/>
          <a:p>
            <a:pPr algn="ctr"/>
            <a:r>
              <a:rPr lang="en-US" sz="1600" b="1" cap="none" spc="0" dirty="0" smtClean="0">
                <a:ln w="1905"/>
                <a:solidFill>
                  <a:schemeClr val="accent1">
                    <a:lumMod val="20000"/>
                    <a:lumOff val="80000"/>
                  </a:schemeClr>
                </a:solidFill>
                <a:effectLst>
                  <a:innerShdw blurRad="69850" dist="43180" dir="5400000">
                    <a:srgbClr val="000000">
                      <a:alpha val="65000"/>
                    </a:srgbClr>
                  </a:innerShdw>
                </a:effectLst>
              </a:rPr>
              <a:t>Our Integrated Approach</a:t>
            </a:r>
            <a:endParaRPr lang="en-US" sz="1600" b="1" cap="none" spc="0" dirty="0">
              <a:ln w="1905"/>
              <a:solidFill>
                <a:schemeClr val="accent1">
                  <a:lumMod val="20000"/>
                  <a:lumOff val="80000"/>
                </a:schemeClr>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xmlns="" val="220808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Users\Arvind\Desktop\Web Site work 20 May\CRESCO 20 May 2.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7680"/>
          <a:stretch/>
        </p:blipFill>
        <p:spPr bwMode="auto">
          <a:xfrm>
            <a:off x="0" y="1"/>
            <a:ext cx="9144000" cy="699515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xmlns="" val="1894630417"/>
              </p:ext>
            </p:extLst>
          </p:nvPr>
        </p:nvGraphicFramePr>
        <p:xfrm>
          <a:off x="107504" y="1560561"/>
          <a:ext cx="6039159" cy="5428970"/>
        </p:xfrm>
        <a:graphic>
          <a:graphicData uri="http://schemas.openxmlformats.org/drawingml/2006/table">
            <a:tbl>
              <a:tblPr firstRow="1" firstCol="1" bandRow="1">
                <a:tableStyleId>{5C22544A-7EE6-4342-B048-85BDC9FD1C3A}</a:tableStyleId>
              </a:tblPr>
              <a:tblGrid>
                <a:gridCol w="2942815"/>
                <a:gridCol w="3096344"/>
              </a:tblGrid>
              <a:tr h="878347">
                <a:tc>
                  <a:txBody>
                    <a:bodyPr/>
                    <a:lstStyle/>
                    <a:p>
                      <a:pPr marL="365125" lvl="0" indent="-365125" algn="l">
                        <a:lnSpc>
                          <a:spcPct val="115000"/>
                        </a:lnSpc>
                        <a:spcAft>
                          <a:spcPts val="600"/>
                        </a:spcAft>
                        <a:buClr>
                          <a:srgbClr val="C00000"/>
                        </a:buClr>
                        <a:buFont typeface="Wingdings"/>
                        <a:buChar char=""/>
                        <a:tabLst/>
                      </a:pPr>
                      <a:r>
                        <a:rPr lang="en-US" sz="1400" b="1" kern="1200" dirty="0">
                          <a:solidFill>
                            <a:srgbClr val="C00000"/>
                          </a:solidFill>
                          <a:latin typeface="Aparajita" pitchFamily="34" charset="0"/>
                          <a:ea typeface="+mn-ea"/>
                          <a:cs typeface="Arial" pitchFamily="34" charset="0"/>
                        </a:rPr>
                        <a:t>Essential Leadership Skills</a:t>
                      </a:r>
                      <a:endParaRPr lang="en-IN" sz="1400" b="1" kern="1200" dirty="0">
                        <a:solidFill>
                          <a:srgbClr val="C00000"/>
                        </a:solidFill>
                        <a:latin typeface="Aparajita" pitchFamily="34" charset="0"/>
                        <a:ea typeface="+mn-ea"/>
                        <a:cs typeface="Arial" pitchFamily="34" charset="0"/>
                      </a:endParaRPr>
                    </a:p>
                    <a:p>
                      <a:pPr marL="365125" indent="-206375" algn="l">
                        <a:lnSpc>
                          <a:spcPct val="115000"/>
                        </a:lnSpc>
                        <a:spcAft>
                          <a:spcPts val="600"/>
                        </a:spcAft>
                      </a:pPr>
                      <a:r>
                        <a:rPr lang="en-US" sz="1100" b="0" dirty="0" smtClean="0">
                          <a:solidFill>
                            <a:schemeClr val="tx1"/>
                          </a:solidFill>
                          <a:effectLst/>
                        </a:rPr>
                        <a:t>       Program </a:t>
                      </a:r>
                      <a:r>
                        <a:rPr lang="en-US" sz="1100" b="0" dirty="0">
                          <a:solidFill>
                            <a:schemeClr val="tx1"/>
                          </a:solidFill>
                          <a:effectLst/>
                        </a:rPr>
                        <a:t>for building skills required to succeed at </a:t>
                      </a:r>
                      <a:r>
                        <a:rPr lang="en-US" sz="1100" b="0" dirty="0" smtClean="0">
                          <a:solidFill>
                            <a:schemeClr val="tx1"/>
                          </a:solidFill>
                          <a:effectLst/>
                        </a:rPr>
                        <a:t>    </a:t>
                      </a:r>
                      <a:r>
                        <a:rPr lang="en-US" sz="1100" b="0" baseline="0" dirty="0" smtClean="0">
                          <a:solidFill>
                            <a:schemeClr val="tx1"/>
                          </a:solidFill>
                          <a:effectLst/>
                        </a:rPr>
                        <a:t> </a:t>
                      </a:r>
                      <a:r>
                        <a:rPr lang="en-US" sz="1100" b="0" dirty="0" smtClean="0">
                          <a:solidFill>
                            <a:schemeClr val="tx1"/>
                          </a:solidFill>
                          <a:effectLst/>
                        </a:rPr>
                        <a:t>senior leadership </a:t>
                      </a:r>
                      <a:r>
                        <a:rPr lang="en-US" sz="1100" b="0" dirty="0">
                          <a:solidFill>
                            <a:schemeClr val="tx1"/>
                          </a:solidFill>
                          <a:effectLst/>
                        </a:rPr>
                        <a:t>levels</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600"/>
                        </a:spcAft>
                        <a:buClr>
                          <a:srgbClr val="C00000"/>
                        </a:buClr>
                        <a:buFont typeface="Wingdings"/>
                        <a:buChar char=""/>
                      </a:pPr>
                      <a:r>
                        <a:rPr lang="en-US" sz="1400" b="1" kern="1200" dirty="0" smtClean="0">
                          <a:solidFill>
                            <a:srgbClr val="C00000"/>
                          </a:solidFill>
                          <a:latin typeface="Aparajita" pitchFamily="34" charset="0"/>
                          <a:ea typeface="+mn-ea"/>
                          <a:cs typeface="Arial" pitchFamily="34" charset="0"/>
                        </a:rPr>
                        <a:t>Behavior Strategies for Success</a:t>
                      </a:r>
                      <a:endParaRPr lang="en-IN" sz="1400" b="1" kern="1200" dirty="0">
                        <a:solidFill>
                          <a:srgbClr val="C00000"/>
                        </a:solidFill>
                        <a:latin typeface="Aparajita" pitchFamily="34" charset="0"/>
                        <a:ea typeface="+mn-ea"/>
                        <a:cs typeface="Arial" pitchFamily="34" charset="0"/>
                      </a:endParaRPr>
                    </a:p>
                    <a:p>
                      <a:pPr marL="365125" indent="-120650" algn="l">
                        <a:lnSpc>
                          <a:spcPct val="115000"/>
                        </a:lnSpc>
                        <a:spcAft>
                          <a:spcPts val="600"/>
                        </a:spcAft>
                      </a:pPr>
                      <a:r>
                        <a:rPr lang="en-US" sz="1100" b="0" dirty="0" smtClean="0">
                          <a:solidFill>
                            <a:schemeClr val="tx1"/>
                          </a:solidFill>
                          <a:effectLst/>
                        </a:rPr>
                        <a:t>    A </a:t>
                      </a:r>
                      <a:r>
                        <a:rPr lang="en-US" sz="1100" b="0" dirty="0">
                          <a:solidFill>
                            <a:schemeClr val="tx1"/>
                          </a:solidFill>
                          <a:effectLst/>
                        </a:rPr>
                        <a:t>powerful program for leaders based on </a:t>
                      </a:r>
                      <a:r>
                        <a:rPr lang="en-US" sz="1100" b="0" dirty="0" smtClean="0">
                          <a:solidFill>
                            <a:schemeClr val="tx1"/>
                          </a:solidFill>
                          <a:effectLst/>
                        </a:rPr>
                        <a:t>understanding of behavior patterns</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648072">
                <a:tc>
                  <a:txBody>
                    <a:bodyPr/>
                    <a:lstStyle/>
                    <a:p>
                      <a:pPr marL="342900" lvl="0" indent="-342900" algn="l">
                        <a:lnSpc>
                          <a:spcPct val="115000"/>
                        </a:lnSpc>
                        <a:spcAft>
                          <a:spcPts val="600"/>
                        </a:spcAft>
                        <a:buClr>
                          <a:srgbClr val="C00000"/>
                        </a:buClr>
                        <a:buFont typeface="Wingdings"/>
                        <a:buChar char=""/>
                      </a:pPr>
                      <a:r>
                        <a:rPr lang="en-US" sz="1400" b="1" kern="1200" dirty="0" smtClean="0">
                          <a:solidFill>
                            <a:srgbClr val="C00000"/>
                          </a:solidFill>
                          <a:latin typeface="Aparajita" pitchFamily="34" charset="0"/>
                          <a:ea typeface="+mn-ea"/>
                          <a:cs typeface="Arial" pitchFamily="34" charset="0"/>
                        </a:rPr>
                        <a:t>Winning </a:t>
                      </a:r>
                      <a:r>
                        <a:rPr lang="en-US" sz="1400" b="1" kern="1200" dirty="0">
                          <a:solidFill>
                            <a:srgbClr val="C00000"/>
                          </a:solidFill>
                          <a:latin typeface="Aparajita" pitchFamily="34" charset="0"/>
                          <a:ea typeface="+mn-ea"/>
                          <a:cs typeface="Arial" pitchFamily="34" charset="0"/>
                        </a:rPr>
                        <a:t>Teams </a:t>
                      </a:r>
                      <a:endParaRPr lang="en-IN" sz="1400" b="1" kern="1200" dirty="0">
                        <a:solidFill>
                          <a:srgbClr val="C00000"/>
                        </a:solidFill>
                        <a:latin typeface="Aparajita" pitchFamily="34" charset="0"/>
                        <a:ea typeface="+mn-ea"/>
                        <a:cs typeface="Arial" pitchFamily="34" charset="0"/>
                      </a:endParaRPr>
                    </a:p>
                    <a:p>
                      <a:pPr marL="160020" algn="l">
                        <a:lnSpc>
                          <a:spcPct val="115000"/>
                        </a:lnSpc>
                        <a:spcAft>
                          <a:spcPts val="600"/>
                        </a:spcAft>
                      </a:pPr>
                      <a:r>
                        <a:rPr lang="en-US" sz="1100" b="0" dirty="0" smtClean="0">
                          <a:solidFill>
                            <a:schemeClr val="tx1"/>
                          </a:solidFill>
                          <a:effectLst/>
                        </a:rPr>
                        <a:t>     Experiential </a:t>
                      </a:r>
                      <a:r>
                        <a:rPr lang="en-US" sz="1100" b="0" dirty="0">
                          <a:solidFill>
                            <a:schemeClr val="tx1"/>
                          </a:solidFill>
                          <a:effectLst/>
                        </a:rPr>
                        <a:t>Team Building Program</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6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Managerial Effectiveness</a:t>
                      </a:r>
                      <a:endParaRPr lang="en-IN" sz="1400" b="1" kern="1200" dirty="0">
                        <a:solidFill>
                          <a:srgbClr val="C00000"/>
                        </a:solidFill>
                        <a:latin typeface="Aparajita" pitchFamily="34" charset="0"/>
                        <a:ea typeface="+mn-ea"/>
                        <a:cs typeface="Arial" pitchFamily="34" charset="0"/>
                      </a:endParaRPr>
                    </a:p>
                    <a:p>
                      <a:pPr marL="245745" algn="l">
                        <a:lnSpc>
                          <a:spcPct val="115000"/>
                        </a:lnSpc>
                        <a:spcAft>
                          <a:spcPts val="600"/>
                        </a:spcAft>
                      </a:pPr>
                      <a:r>
                        <a:rPr lang="en-US" sz="1100" b="0" dirty="0" smtClean="0">
                          <a:solidFill>
                            <a:schemeClr val="tx1"/>
                          </a:solidFill>
                          <a:effectLst/>
                        </a:rPr>
                        <a:t>    Building </a:t>
                      </a:r>
                      <a:r>
                        <a:rPr lang="en-US" sz="1100" b="0" dirty="0">
                          <a:solidFill>
                            <a:schemeClr val="tx1"/>
                          </a:solidFill>
                          <a:effectLst/>
                        </a:rPr>
                        <a:t>skills for managerial success </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648072">
                <a:tc>
                  <a:txBody>
                    <a:bodyPr/>
                    <a:lstStyle/>
                    <a:p>
                      <a:pPr marL="342900" lvl="0" indent="-342900" algn="l">
                        <a:lnSpc>
                          <a:spcPct val="115000"/>
                        </a:lnSpc>
                        <a:spcAft>
                          <a:spcPts val="6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Effective Leadership Styles</a:t>
                      </a:r>
                      <a:endParaRPr lang="en-IN" sz="1400" b="1" kern="1200" dirty="0">
                        <a:solidFill>
                          <a:srgbClr val="C00000"/>
                        </a:solidFill>
                        <a:latin typeface="Aparajita" pitchFamily="34" charset="0"/>
                        <a:ea typeface="+mn-ea"/>
                        <a:cs typeface="Arial" pitchFamily="34" charset="0"/>
                      </a:endParaRPr>
                    </a:p>
                    <a:p>
                      <a:pPr marL="160020" algn="l">
                        <a:lnSpc>
                          <a:spcPct val="115000"/>
                        </a:lnSpc>
                        <a:spcAft>
                          <a:spcPts val="600"/>
                        </a:spcAft>
                      </a:pPr>
                      <a:r>
                        <a:rPr lang="en-US" sz="1100" b="0" dirty="0" smtClean="0">
                          <a:solidFill>
                            <a:schemeClr val="tx1"/>
                          </a:solidFill>
                          <a:effectLst/>
                        </a:rPr>
                        <a:t>      Leading </a:t>
                      </a:r>
                      <a:r>
                        <a:rPr lang="en-US" sz="1100" b="0" dirty="0">
                          <a:solidFill>
                            <a:schemeClr val="tx1"/>
                          </a:solidFill>
                          <a:effectLst/>
                        </a:rPr>
                        <a:t>and Managing Teams</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6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Leading Through Positive Relationships</a:t>
                      </a:r>
                      <a:endParaRPr lang="en-IN" sz="1400" b="1" kern="1200" dirty="0">
                        <a:solidFill>
                          <a:srgbClr val="C00000"/>
                        </a:solidFill>
                        <a:latin typeface="Aparajita" pitchFamily="34" charset="0"/>
                        <a:ea typeface="+mn-ea"/>
                        <a:cs typeface="Arial" pitchFamily="34" charset="0"/>
                      </a:endParaRPr>
                    </a:p>
                    <a:p>
                      <a:pPr marL="365125" indent="-120650" algn="l">
                        <a:lnSpc>
                          <a:spcPct val="115000"/>
                        </a:lnSpc>
                        <a:spcAft>
                          <a:spcPts val="600"/>
                        </a:spcAft>
                      </a:pPr>
                      <a:r>
                        <a:rPr lang="en-US" sz="1100" b="0" dirty="0" smtClean="0">
                          <a:solidFill>
                            <a:schemeClr val="tx1"/>
                          </a:solidFill>
                          <a:effectLst/>
                        </a:rPr>
                        <a:t>    Better </a:t>
                      </a:r>
                      <a:r>
                        <a:rPr lang="en-US" sz="1100" b="0" dirty="0">
                          <a:solidFill>
                            <a:schemeClr val="tx1"/>
                          </a:solidFill>
                          <a:effectLst/>
                        </a:rPr>
                        <a:t>results through “positive leading”</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864096">
                <a:tc>
                  <a:txBody>
                    <a:bodyPr/>
                    <a:lstStyle/>
                    <a:p>
                      <a:pPr marL="342900" lvl="0" indent="-342900" algn="l">
                        <a:lnSpc>
                          <a:spcPct val="115000"/>
                        </a:lnSpc>
                        <a:spcAft>
                          <a:spcPts val="6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Working With Goals </a:t>
                      </a:r>
                      <a:endParaRPr lang="en-IN" sz="1400" b="1" kern="1200" dirty="0">
                        <a:solidFill>
                          <a:srgbClr val="C00000"/>
                        </a:solidFill>
                        <a:latin typeface="Aparajita" pitchFamily="34" charset="0"/>
                        <a:ea typeface="+mn-ea"/>
                        <a:cs typeface="Arial" pitchFamily="34" charset="0"/>
                      </a:endParaRPr>
                    </a:p>
                    <a:p>
                      <a:pPr marL="274638" indent="-115888" algn="l">
                        <a:lnSpc>
                          <a:spcPct val="115000"/>
                        </a:lnSpc>
                        <a:spcAft>
                          <a:spcPts val="600"/>
                        </a:spcAft>
                      </a:pPr>
                      <a:r>
                        <a:rPr lang="en-US" sz="1100" b="0" dirty="0" smtClean="0">
                          <a:solidFill>
                            <a:schemeClr val="tx1"/>
                          </a:solidFill>
                          <a:effectLst/>
                        </a:rPr>
                        <a:t>    Better </a:t>
                      </a:r>
                      <a:r>
                        <a:rPr lang="en-US" sz="1100" b="0" dirty="0">
                          <a:solidFill>
                            <a:schemeClr val="tx1"/>
                          </a:solidFill>
                          <a:effectLst/>
                        </a:rPr>
                        <a:t>results through </a:t>
                      </a:r>
                      <a:r>
                        <a:rPr lang="en-US" sz="1100" b="0" dirty="0" smtClean="0">
                          <a:solidFill>
                            <a:schemeClr val="tx1"/>
                          </a:solidFill>
                          <a:effectLst/>
                        </a:rPr>
                        <a:t>setting </a:t>
                      </a:r>
                      <a:r>
                        <a:rPr lang="en-US" sz="1100" b="0" dirty="0">
                          <a:solidFill>
                            <a:schemeClr val="tx1"/>
                          </a:solidFill>
                          <a:effectLst/>
                        </a:rPr>
                        <a:t>&amp; working for </a:t>
                      </a:r>
                      <a:r>
                        <a:rPr lang="en-US" sz="1100" b="0" dirty="0" smtClean="0">
                          <a:solidFill>
                            <a:schemeClr val="tx1"/>
                          </a:solidFill>
                          <a:effectLst/>
                        </a:rPr>
                        <a:t>  goals</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6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Time Management </a:t>
                      </a:r>
                      <a:endParaRPr lang="en-IN" sz="1400" b="1" kern="1200" dirty="0">
                        <a:solidFill>
                          <a:srgbClr val="C00000"/>
                        </a:solidFill>
                        <a:latin typeface="Aparajita" pitchFamily="34" charset="0"/>
                        <a:ea typeface="+mn-ea"/>
                        <a:cs typeface="Arial" pitchFamily="34" charset="0"/>
                      </a:endParaRPr>
                    </a:p>
                    <a:p>
                      <a:pPr marL="245745" algn="l">
                        <a:lnSpc>
                          <a:spcPct val="115000"/>
                        </a:lnSpc>
                        <a:spcAft>
                          <a:spcPts val="600"/>
                        </a:spcAft>
                      </a:pPr>
                      <a:r>
                        <a:rPr lang="en-US" sz="1100" b="0" dirty="0" smtClean="0">
                          <a:solidFill>
                            <a:schemeClr val="tx1"/>
                          </a:solidFill>
                          <a:effectLst/>
                        </a:rPr>
                        <a:t>     Enabling </a:t>
                      </a:r>
                      <a:r>
                        <a:rPr lang="en-US" sz="1100" b="0" dirty="0">
                          <a:solidFill>
                            <a:schemeClr val="tx1"/>
                          </a:solidFill>
                          <a:effectLst/>
                        </a:rPr>
                        <a:t>Higher Productivity</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40">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Conflict Management</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Negotiation Skills</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40">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Planning  - Creating Effective Plans</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Delivering High Impact Customer Service </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432048">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Effective Business Communication</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Assertive Communication</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630052">
                <a:tc>
                  <a:txBody>
                    <a:bodyPr/>
                    <a:lstStyle/>
                    <a:p>
                      <a:pPr marL="342900" marR="0" lvl="0" indent="-342900" algn="l" defTabSz="914400" rtl="0" eaLnBrk="1" fontAlgn="auto" latinLnBrk="0" hangingPunct="1">
                        <a:lnSpc>
                          <a:spcPct val="115000"/>
                        </a:lnSpc>
                        <a:spcBef>
                          <a:spcPts val="0"/>
                        </a:spcBef>
                        <a:spcAft>
                          <a:spcPts val="1000"/>
                        </a:spcAft>
                        <a:buClr>
                          <a:srgbClr val="C00000"/>
                        </a:buClr>
                        <a:buSzTx/>
                        <a:buFont typeface="Wingdings"/>
                        <a:buChar char=""/>
                        <a:tabLst/>
                        <a:defRPr/>
                      </a:pPr>
                      <a:r>
                        <a:rPr lang="en-US" sz="1400" b="1" kern="1200" dirty="0" smtClean="0">
                          <a:solidFill>
                            <a:srgbClr val="C00000"/>
                          </a:solidFill>
                          <a:latin typeface="Aparajita" pitchFamily="34" charset="0"/>
                          <a:ea typeface="+mn-ea"/>
                          <a:cs typeface="Arial" pitchFamily="34" charset="0"/>
                        </a:rPr>
                        <a:t>Mentoring Program</a:t>
                      </a:r>
                      <a:endParaRPr lang="en-IN" sz="1400" b="1" kern="1200" dirty="0" smtClean="0">
                        <a:solidFill>
                          <a:srgbClr val="C00000"/>
                        </a:solidFill>
                        <a:latin typeface="Aparajita" pitchFamily="34" charset="0"/>
                        <a:ea typeface="+mn-ea"/>
                        <a:cs typeface="Arial" pitchFamily="34" charset="0"/>
                      </a:endParaRPr>
                    </a:p>
                    <a:p>
                      <a:pPr marL="342900" marR="0" lvl="0" indent="-342900" algn="l" defTabSz="914400" rtl="0" eaLnBrk="1" fontAlgn="auto" latinLnBrk="0" hangingPunct="1">
                        <a:lnSpc>
                          <a:spcPct val="115000"/>
                        </a:lnSpc>
                        <a:spcBef>
                          <a:spcPts val="0"/>
                        </a:spcBef>
                        <a:spcAft>
                          <a:spcPts val="1000"/>
                        </a:spcAft>
                        <a:buClr>
                          <a:srgbClr val="C00000"/>
                        </a:buClr>
                        <a:buSzTx/>
                        <a:buFont typeface="Wingdings"/>
                        <a:buChar char=""/>
                        <a:tabLst/>
                        <a:defRPr/>
                      </a:pPr>
                      <a:r>
                        <a:rPr lang="en-US" sz="1400" b="1" kern="1200" dirty="0" smtClean="0">
                          <a:solidFill>
                            <a:srgbClr val="C00000"/>
                          </a:solidFill>
                          <a:latin typeface="Aparajita" pitchFamily="34" charset="0"/>
                          <a:ea typeface="+mn-ea"/>
                          <a:cs typeface="Arial" pitchFamily="34" charset="0"/>
                        </a:rPr>
                        <a:t>Planning  - Creating Effective Plans</a:t>
                      </a:r>
                      <a:endParaRPr lang="en-IN" sz="1400" b="1" kern="1200" dirty="0" smtClean="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marR="0" lvl="0" indent="-342900" algn="l" defTabSz="914400" rtl="0" eaLnBrk="1" fontAlgn="auto" latinLnBrk="0" hangingPunct="1">
                        <a:lnSpc>
                          <a:spcPct val="115000"/>
                        </a:lnSpc>
                        <a:spcBef>
                          <a:spcPts val="0"/>
                        </a:spcBef>
                        <a:spcAft>
                          <a:spcPts val="1000"/>
                        </a:spcAft>
                        <a:buClr>
                          <a:srgbClr val="C00000"/>
                        </a:buClr>
                        <a:buSzTx/>
                        <a:buFont typeface="Wingdings"/>
                        <a:buChar char=""/>
                        <a:tabLst/>
                        <a:defRPr/>
                      </a:pPr>
                      <a:r>
                        <a:rPr lang="en-US" sz="1400" b="1" kern="1200" dirty="0" smtClean="0">
                          <a:solidFill>
                            <a:srgbClr val="C00000"/>
                          </a:solidFill>
                          <a:latin typeface="Aparajita" pitchFamily="34" charset="0"/>
                          <a:ea typeface="+mn-ea"/>
                          <a:cs typeface="Arial" pitchFamily="34" charset="0"/>
                        </a:rPr>
                        <a:t>Coaching</a:t>
                      </a:r>
                      <a:r>
                        <a:rPr lang="en-US" sz="1100" b="0" dirty="0" smtClean="0">
                          <a:solidFill>
                            <a:schemeClr val="tx1"/>
                          </a:solidFill>
                          <a:effectLst/>
                        </a:rPr>
                        <a:t> </a:t>
                      </a:r>
                      <a:r>
                        <a:rPr lang="en-US" sz="1400" b="1" kern="1200" dirty="0" smtClean="0">
                          <a:solidFill>
                            <a:srgbClr val="C00000"/>
                          </a:solidFill>
                          <a:latin typeface="Aparajita" pitchFamily="34" charset="0"/>
                          <a:ea typeface="+mn-ea"/>
                          <a:cs typeface="Arial" pitchFamily="34" charset="0"/>
                        </a:rPr>
                        <a:t>&amp; Feedback skills</a:t>
                      </a:r>
                      <a:endParaRPr lang="en-IN" sz="1400" b="1" kern="1200" dirty="0" smtClean="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xmlns="" val="1672253428"/>
              </p:ext>
            </p:extLst>
          </p:nvPr>
        </p:nvGraphicFramePr>
        <p:xfrm>
          <a:off x="6186952" y="4437112"/>
          <a:ext cx="2942815" cy="2087412"/>
        </p:xfrm>
        <a:graphic>
          <a:graphicData uri="http://schemas.openxmlformats.org/drawingml/2006/table">
            <a:tbl>
              <a:tblPr firstRow="1" firstCol="1" bandRow="1">
                <a:tableStyleId>{5C22544A-7EE6-4342-B048-85BDC9FD1C3A}</a:tableStyleId>
              </a:tblPr>
              <a:tblGrid>
                <a:gridCol w="2942815"/>
              </a:tblGrid>
              <a:tr h="327555">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Conflict Management</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320517">
                <a:tc>
                  <a:txBody>
                    <a:bodyPr/>
                    <a:lstStyle/>
                    <a:p>
                      <a:pPr marL="342900" lvl="0" indent="-342900" algn="l">
                        <a:lnSpc>
                          <a:spcPct val="115000"/>
                        </a:lnSpc>
                        <a:spcAft>
                          <a:spcPts val="10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High Impact Presentations </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282256">
                <a:tc>
                  <a:txBody>
                    <a:bodyPr/>
                    <a:lstStyle/>
                    <a:p>
                      <a:pPr marL="342900" lvl="0" indent="-342900" algn="l">
                        <a:lnSpc>
                          <a:spcPct val="115000"/>
                        </a:lnSpc>
                        <a:spcAft>
                          <a:spcPts val="1000"/>
                        </a:spcAft>
                        <a:buClr>
                          <a:srgbClr val="C00000"/>
                        </a:buClr>
                        <a:buFont typeface="Wingdings"/>
                        <a:buChar char=""/>
                      </a:pPr>
                      <a:r>
                        <a:rPr lang="en-US" sz="1400" b="1" kern="1200" dirty="0" smtClean="0">
                          <a:solidFill>
                            <a:srgbClr val="C00000"/>
                          </a:solidFill>
                          <a:latin typeface="Aparajita" pitchFamily="34" charset="0"/>
                          <a:ea typeface="+mn-ea"/>
                          <a:cs typeface="Arial" pitchFamily="34" charset="0"/>
                        </a:rPr>
                        <a:t>Competency Based Interviewing Skills</a:t>
                      </a:r>
                      <a:endParaRPr lang="en-IN" sz="1400" b="1" kern="1200" dirty="0">
                        <a:solidFill>
                          <a:srgbClr val="C00000"/>
                        </a:solidFill>
                        <a:latin typeface="Aparajita" pitchFamily="34" charset="0"/>
                        <a:ea typeface="+mn-ea"/>
                        <a:cs typeface="Arial" pitchFamily="34" charset="0"/>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472362">
                <a:tc>
                  <a:txBody>
                    <a:bodyPr/>
                    <a:lstStyle/>
                    <a:p>
                      <a:pPr marL="342900" lvl="0" indent="-342900" algn="l">
                        <a:lnSpc>
                          <a:spcPct val="115000"/>
                        </a:lnSpc>
                        <a:spcAft>
                          <a:spcPts val="300"/>
                        </a:spcAft>
                        <a:buClr>
                          <a:srgbClr val="C00000"/>
                        </a:buClr>
                        <a:buFont typeface="Wingdings"/>
                        <a:buChar char=""/>
                      </a:pPr>
                      <a:r>
                        <a:rPr lang="en-US" sz="1400" b="1" kern="1200" dirty="0">
                          <a:solidFill>
                            <a:srgbClr val="C00000"/>
                          </a:solidFill>
                          <a:latin typeface="Aparajita" pitchFamily="34" charset="0"/>
                          <a:ea typeface="+mn-ea"/>
                          <a:cs typeface="Arial" pitchFamily="34" charset="0"/>
                        </a:rPr>
                        <a:t>Leadership Fundamentals</a:t>
                      </a:r>
                      <a:endParaRPr lang="en-IN" sz="1400" b="1" kern="1200" dirty="0">
                        <a:solidFill>
                          <a:srgbClr val="C00000"/>
                        </a:solidFill>
                        <a:latin typeface="Aparajita" pitchFamily="34" charset="0"/>
                        <a:ea typeface="+mn-ea"/>
                        <a:cs typeface="Arial" pitchFamily="34" charset="0"/>
                      </a:endParaRPr>
                    </a:p>
                    <a:p>
                      <a:pPr marL="245745" algn="l">
                        <a:lnSpc>
                          <a:spcPct val="115000"/>
                        </a:lnSpc>
                        <a:spcAft>
                          <a:spcPts val="300"/>
                        </a:spcAft>
                      </a:pPr>
                      <a:r>
                        <a:rPr lang="en-US" sz="1100" b="0" dirty="0" smtClean="0">
                          <a:solidFill>
                            <a:schemeClr val="tx1"/>
                          </a:solidFill>
                          <a:effectLst/>
                        </a:rPr>
                        <a:t>    Young </a:t>
                      </a:r>
                      <a:r>
                        <a:rPr lang="en-US" sz="1100" b="0" dirty="0">
                          <a:solidFill>
                            <a:schemeClr val="tx1"/>
                          </a:solidFill>
                          <a:effectLst/>
                        </a:rPr>
                        <a:t>Leaders Program</a:t>
                      </a: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472362">
                <a:tc>
                  <a:txBody>
                    <a:bodyPr/>
                    <a:lstStyle/>
                    <a:p>
                      <a:pPr marL="160020" algn="l">
                        <a:lnSpc>
                          <a:spcPct val="115000"/>
                        </a:lnSpc>
                        <a:spcAft>
                          <a:spcPts val="1000"/>
                        </a:spcAft>
                      </a:pPr>
                      <a:endParaRPr lang="en-IN" sz="1100" b="0" dirty="0">
                        <a:solidFill>
                          <a:schemeClr val="tx1"/>
                        </a:solidFill>
                        <a:effectLst/>
                        <a:latin typeface="Calibri"/>
                        <a:ea typeface="Calibri"/>
                        <a:cs typeface="Times New Roman"/>
                      </a:endParaRPr>
                    </a:p>
                  </a:txBody>
                  <a:tcPr marL="67805" marR="67805" marT="0"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extBox 4"/>
          <p:cNvSpPr txBox="1"/>
          <p:nvPr/>
        </p:nvSpPr>
        <p:spPr>
          <a:xfrm>
            <a:off x="467544" y="908720"/>
            <a:ext cx="1993751" cy="338554"/>
          </a:xfrm>
          <a:prstGeom prst="rect">
            <a:avLst/>
          </a:prstGeom>
          <a:noFill/>
        </p:spPr>
        <p:txBody>
          <a:bodyPr wrap="none" rtlCol="0">
            <a:spAutoFit/>
          </a:bodyPr>
          <a:lstStyle/>
          <a:p>
            <a:r>
              <a:rPr lang="en-US" sz="1600" b="1" dirty="0" smtClean="0"/>
              <a:t>Building Competence</a:t>
            </a:r>
            <a:endParaRPr lang="en-IN" sz="1600" b="1" dirty="0"/>
          </a:p>
        </p:txBody>
      </p:sp>
      <p:sp>
        <p:nvSpPr>
          <p:cNvPr id="7" name="Text Box 2"/>
          <p:cNvSpPr txBox="1">
            <a:spLocks noChangeArrowheads="1"/>
          </p:cNvSpPr>
          <p:nvPr/>
        </p:nvSpPr>
        <p:spPr bwMode="auto">
          <a:xfrm>
            <a:off x="6207209" y="1553868"/>
            <a:ext cx="2592287" cy="2504988"/>
          </a:xfrm>
          <a:prstGeom prst="rect">
            <a:avLst/>
          </a:prstGeom>
          <a:solidFill>
            <a:schemeClr val="accent1">
              <a:lumMod val="20000"/>
              <a:lumOff val="8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R="0" lvl="0" algn="just" defTabSz="914400" rtl="0" eaLnBrk="1" fontAlgn="base" latinLnBrk="0" hangingPunct="1">
              <a:lnSpc>
                <a:spcPct val="100000"/>
              </a:lnSpc>
              <a:spcBef>
                <a:spcPct val="0"/>
              </a:spcBef>
              <a:spcAft>
                <a:spcPts val="1000"/>
              </a:spcAft>
              <a:buClrTx/>
              <a:buSzTx/>
              <a:buFontTx/>
              <a:buNone/>
              <a:tabLst/>
            </a:pPr>
            <a:endParaRPr kumimoji="0" lang="en-IN" sz="1000" b="0" i="0" u="none" strike="noStrike" cap="none" normalizeH="0" baseline="0" dirty="0" smtClean="0">
              <a:ln>
                <a:noFill/>
              </a:ln>
              <a:solidFill>
                <a:srgbClr val="0D0D0D"/>
              </a:solidFill>
              <a:effectLst/>
              <a:latin typeface="Arial" pitchFamily="34" charset="0"/>
              <a:cs typeface="Arial" pitchFamily="34" charset="0"/>
            </a:endParaRPr>
          </a:p>
          <a:p>
            <a:pPr algn="just"/>
            <a:r>
              <a:rPr kumimoji="0" lang="en-IN" sz="1000" b="0" i="0" u="none" strike="noStrike" cap="none" normalizeH="0" baseline="0" dirty="0" smtClean="0">
                <a:ln>
                  <a:noFill/>
                </a:ln>
                <a:solidFill>
                  <a:srgbClr val="0D0D0D"/>
                </a:solidFill>
                <a:effectLst/>
                <a:latin typeface="Arial" pitchFamily="34" charset="0"/>
                <a:cs typeface="Arial" pitchFamily="34" charset="0"/>
              </a:rPr>
              <a:t>Globally benchmarked content and learning design.</a:t>
            </a:r>
          </a:p>
          <a:p>
            <a:pPr marR="0" lvl="0" algn="just" defTabSz="914400" rtl="0" eaLnBrk="1" fontAlgn="base" latinLnBrk="0" hangingPunct="1">
              <a:lnSpc>
                <a:spcPct val="100000"/>
              </a:lnSpc>
              <a:spcBef>
                <a:spcPct val="0"/>
              </a:spcBef>
              <a:spcAft>
                <a:spcPct val="0"/>
              </a:spcAft>
              <a:buClrTx/>
              <a:buSzTx/>
              <a:buFontTx/>
              <a:buNone/>
              <a:tabLst/>
            </a:pPr>
            <a:endParaRPr kumimoji="0" lang="en-IN" sz="1000" b="0" i="0" u="none" strike="noStrike" cap="none" normalizeH="0" baseline="0" dirty="0" smtClean="0">
              <a:ln>
                <a:noFill/>
              </a:ln>
              <a:solidFill>
                <a:srgbClr val="0D0D0D"/>
              </a:solidFill>
              <a:effectLst/>
              <a:latin typeface="Arial" pitchFamily="34" charset="0"/>
              <a:cs typeface="Arial" pitchFamily="34" charset="0"/>
            </a:endParaRPr>
          </a:p>
          <a:p>
            <a:pPr marR="0" lvl="0" algn="just" defTabSz="914400" rtl="0" eaLnBrk="1" fontAlgn="base" latinLnBrk="0" hangingPunct="1">
              <a:lnSpc>
                <a:spcPct val="100000"/>
              </a:lnSpc>
              <a:spcBef>
                <a:spcPct val="0"/>
              </a:spcBef>
              <a:spcAft>
                <a:spcPct val="0"/>
              </a:spcAft>
              <a:buClrTx/>
              <a:buSzTx/>
              <a:buFontTx/>
              <a:buNone/>
              <a:tabLst/>
            </a:pPr>
            <a:r>
              <a:rPr kumimoji="0" lang="en-IN" sz="1000" b="0" i="0" u="none" strike="noStrike" cap="none" normalizeH="0" baseline="0" dirty="0" smtClean="0">
                <a:ln>
                  <a:noFill/>
                </a:ln>
                <a:solidFill>
                  <a:srgbClr val="0D0D0D"/>
                </a:solidFill>
                <a:effectLst/>
                <a:latin typeface="Arial" pitchFamily="34" charset="0"/>
                <a:cs typeface="Arial" pitchFamily="34" charset="0"/>
              </a:rPr>
              <a:t>Each program provides the participants with tangible take away and a practical action plan.</a:t>
            </a:r>
          </a:p>
          <a:p>
            <a:pPr marR="0" lvl="0" algn="just" defTabSz="914400" rtl="0" eaLnBrk="1" fontAlgn="base" latinLnBrk="0" hangingPunct="1">
              <a:lnSpc>
                <a:spcPct val="100000"/>
              </a:lnSpc>
              <a:spcBef>
                <a:spcPct val="0"/>
              </a:spcBef>
              <a:spcAft>
                <a:spcPts val="1000"/>
              </a:spcAft>
              <a:buClrTx/>
              <a:buSzTx/>
              <a:buFontTx/>
              <a:buNone/>
              <a:tabLst/>
            </a:pPr>
            <a:endParaRPr kumimoji="0" lang="en-IN" sz="1000" b="0" i="0" u="none" strike="noStrike" cap="none" normalizeH="0" baseline="0" dirty="0" smtClean="0">
              <a:ln>
                <a:noFill/>
              </a:ln>
              <a:solidFill>
                <a:srgbClr val="0D0D0D"/>
              </a:solidFill>
              <a:effectLst/>
              <a:latin typeface="Arial" pitchFamily="34" charset="0"/>
              <a:cs typeface="Arial" pitchFamily="34" charset="0"/>
            </a:endParaRPr>
          </a:p>
          <a:p>
            <a:pPr marR="0" lvl="0" algn="just" defTabSz="914400" rtl="0" eaLnBrk="1" fontAlgn="base" latinLnBrk="0" hangingPunct="1">
              <a:lnSpc>
                <a:spcPct val="100000"/>
              </a:lnSpc>
              <a:spcBef>
                <a:spcPct val="0"/>
              </a:spcBef>
              <a:spcAft>
                <a:spcPts val="1000"/>
              </a:spcAft>
              <a:buClrTx/>
              <a:buSzTx/>
              <a:buFontTx/>
              <a:buNone/>
              <a:tabLst/>
            </a:pPr>
            <a:r>
              <a:rPr kumimoji="0" lang="en-IN" sz="1000" b="0" i="0" u="none" strike="noStrike" cap="none" normalizeH="0" baseline="0" dirty="0" smtClean="0">
                <a:ln>
                  <a:noFill/>
                </a:ln>
                <a:solidFill>
                  <a:srgbClr val="0D0D0D"/>
                </a:solidFill>
                <a:effectLst/>
                <a:latin typeface="Arial" pitchFamily="34" charset="0"/>
                <a:cs typeface="Arial" pitchFamily="34" charset="0"/>
              </a:rPr>
              <a:t>Overall integration with results expected to be delivered, through post program follow-up, to ensure the desired behaviour change.</a:t>
            </a:r>
          </a:p>
          <a:p>
            <a:pPr marR="0" lvl="0" algn="just" defTabSz="914400" rtl="0" eaLnBrk="1" fontAlgn="base" latinLnBrk="0" hangingPunct="1">
              <a:lnSpc>
                <a:spcPct val="100000"/>
              </a:lnSpc>
              <a:spcBef>
                <a:spcPct val="0"/>
              </a:spcBef>
              <a:spcAft>
                <a:spcPts val="1000"/>
              </a:spcAft>
              <a:buClrTx/>
              <a:buSzTx/>
              <a:buFontTx/>
              <a:buNone/>
              <a:tabLst/>
            </a:pPr>
            <a:r>
              <a:rPr kumimoji="0" lang="en-IN" sz="1000" b="0" i="0" u="none" strike="noStrike" cap="none" normalizeH="0" baseline="0" dirty="0" smtClean="0">
                <a:ln>
                  <a:noFill/>
                </a:ln>
                <a:solidFill>
                  <a:schemeClr val="tx1"/>
                </a:solidFill>
                <a:effectLst/>
                <a:latin typeface="Arial" pitchFamily="34" charset="0"/>
                <a:cs typeface="Arial" pitchFamily="34" charset="0"/>
              </a:rPr>
              <a:t>Highly Inspirational Programs.</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a:spLocks noChangeArrowheads="1"/>
          </p:cNvSpPr>
          <p:nvPr/>
        </p:nvSpPr>
        <p:spPr bwMode="auto">
          <a:xfrm>
            <a:off x="6593009" y="1394560"/>
            <a:ext cx="1623647" cy="31861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400" b="0" i="0" u="none" strike="noStrike" cap="none" normalizeH="0" baseline="0" dirty="0" smtClean="0">
                <a:ln>
                  <a:noFill/>
                </a:ln>
                <a:solidFill>
                  <a:schemeClr val="bg1"/>
                </a:solidFill>
                <a:effectLst/>
                <a:latin typeface="Bauhaus 93" pitchFamily="82" charset="0"/>
                <a:cs typeface="Arial" pitchFamily="34" charset="0"/>
              </a:rPr>
              <a:t>Value Delivered</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Box 8"/>
          <p:cNvSpPr txBox="1"/>
          <p:nvPr/>
        </p:nvSpPr>
        <p:spPr>
          <a:xfrm>
            <a:off x="2699792" y="853088"/>
            <a:ext cx="6099704" cy="553998"/>
          </a:xfrm>
          <a:prstGeom prst="rect">
            <a:avLst/>
          </a:prstGeom>
          <a:noFill/>
        </p:spPr>
        <p:txBody>
          <a:bodyPr wrap="square" rtlCol="0">
            <a:spAutoFit/>
          </a:bodyPr>
          <a:lstStyle/>
          <a:p>
            <a:r>
              <a:rPr lang="en-US" sz="1000" dirty="0"/>
              <a:t>This is not a complete list of programs offered.</a:t>
            </a:r>
            <a:endParaRPr lang="en-IN" sz="1000" dirty="0"/>
          </a:p>
          <a:p>
            <a:r>
              <a:rPr lang="en-US" sz="1000" dirty="0"/>
              <a:t>Interventions for specific objectives are custom designed and delivered.</a:t>
            </a:r>
            <a:endParaRPr lang="en-IN" sz="1000" dirty="0"/>
          </a:p>
          <a:p>
            <a:endParaRPr lang="en-IN" sz="1000" dirty="0"/>
          </a:p>
        </p:txBody>
      </p:sp>
      <p:cxnSp>
        <p:nvCxnSpPr>
          <p:cNvPr id="11" name="Straight Connector 10"/>
          <p:cNvCxnSpPr/>
          <p:nvPr/>
        </p:nvCxnSpPr>
        <p:spPr>
          <a:xfrm>
            <a:off x="2627784" y="764704"/>
            <a:ext cx="0" cy="43204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404664"/>
            <a:ext cx="8229600" cy="578450"/>
          </a:xfrm>
        </p:spPr>
        <p:txBody>
          <a:bodyPr>
            <a:normAutofit fontScale="90000"/>
          </a:bodyPr>
          <a:lstStyle/>
          <a:p>
            <a:pPr algn="l"/>
            <a:r>
              <a:rPr lang="en-US" sz="3200" dirty="0" smtClean="0"/>
              <a:t>Skill</a:t>
            </a:r>
            <a:r>
              <a:rPr lang="en-US" sz="3200" i="0" dirty="0" smtClean="0"/>
              <a:t> </a:t>
            </a:r>
            <a:r>
              <a:rPr lang="en-US" sz="3200" dirty="0" smtClean="0"/>
              <a:t>Builders</a:t>
            </a:r>
            <a:endParaRPr lang="en-IN" sz="3200" dirty="0"/>
          </a:p>
        </p:txBody>
      </p:sp>
    </p:spTree>
    <p:extLst>
      <p:ext uri="{BB962C8B-B14F-4D97-AF65-F5344CB8AC3E}">
        <p14:creationId xmlns:p14="http://schemas.microsoft.com/office/powerpoint/2010/main" xmlns="" val="1325997437"/>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C:\Users\Arvind\Desktop\Web Site work 20 May\CRESCO 20 May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52500" y="-142875"/>
            <a:ext cx="7239000" cy="7143750"/>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6" descr="D:\My D Docs\Branding\Cresco Web Site\right tick mark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21742" y="5488401"/>
            <a:ext cx="1058788" cy="553302"/>
          </a:xfrm>
          <a:prstGeom prst="rect">
            <a:avLst/>
          </a:prstGeom>
          <a:noFill/>
          <a:extLst>
            <a:ext uri="{909E8E84-426E-40DD-AFC4-6F175D3DCCD1}">
              <a14:hiddenFill xmlns:a14="http://schemas.microsoft.com/office/drawing/2010/main" xmlns="">
                <a:solidFill>
                  <a:srgbClr val="FFFFFF"/>
                </a:solidFill>
              </a14:hiddenFill>
            </a:ext>
          </a:extLst>
        </p:spPr>
      </p:pic>
      <p:pic>
        <p:nvPicPr>
          <p:cNvPr id="4098" name="Picture 2" descr="D:\Content\Presentation Masala\Stock Photo\Shutterstock - Business\Images\1shutterstock_FC0009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075183" y="1826587"/>
            <a:ext cx="2906436" cy="1310025"/>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Rectangle 11"/>
          <p:cNvSpPr/>
          <p:nvPr/>
        </p:nvSpPr>
        <p:spPr>
          <a:xfrm>
            <a:off x="3393873" y="2267161"/>
            <a:ext cx="1510349"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smtClean="0">
                <a:ln w="11430"/>
                <a:solidFill>
                  <a:schemeClr val="tx2">
                    <a:lumMod val="75000"/>
                  </a:schemeClr>
                </a:solidFill>
                <a:effectLst>
                  <a:outerShdw blurRad="76200" dist="50800" dir="5400000" algn="tl" rotWithShape="0">
                    <a:srgbClr val="000000">
                      <a:alpha val="65000"/>
                    </a:srgbClr>
                  </a:outerShdw>
                </a:effectLst>
              </a:rPr>
              <a:t>TRAINING</a:t>
            </a:r>
            <a:endParaRPr lang="en-US" sz="2400" b="1" spc="50" dirty="0">
              <a:ln w="11430"/>
              <a:solidFill>
                <a:schemeClr val="tx2">
                  <a:lumMod val="75000"/>
                </a:schemeClr>
              </a:solidFill>
              <a:effectLst>
                <a:outerShdw blurRad="76200" dist="50800" dir="5400000" algn="tl" rotWithShape="0">
                  <a:srgbClr val="000000">
                    <a:alpha val="65000"/>
                  </a:srgbClr>
                </a:outerShdw>
              </a:effectLst>
            </a:endParaRPr>
          </a:p>
        </p:txBody>
      </p:sp>
      <p:sp>
        <p:nvSpPr>
          <p:cNvPr id="11" name="Rectangle 10"/>
          <p:cNvSpPr/>
          <p:nvPr/>
        </p:nvSpPr>
        <p:spPr>
          <a:xfrm>
            <a:off x="3362783" y="1835100"/>
            <a:ext cx="968149"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smtClean="0">
                <a:ln w="11430"/>
                <a:solidFill>
                  <a:schemeClr val="tx2">
                    <a:lumMod val="75000"/>
                  </a:schemeClr>
                </a:solidFill>
                <a:effectLst>
                  <a:outerShdw blurRad="76200" dist="50800" dir="5400000" algn="tl" rotWithShape="0">
                    <a:srgbClr val="000000">
                      <a:alpha val="65000"/>
                    </a:srgbClr>
                  </a:outerShdw>
                </a:effectLst>
              </a:rPr>
              <a:t>SALES</a:t>
            </a:r>
            <a:endParaRPr lang="en-US" sz="2400" b="1" spc="50" dirty="0">
              <a:ln w="11430"/>
              <a:solidFill>
                <a:schemeClr val="tx2">
                  <a:lumMod val="75000"/>
                </a:schemeClr>
              </a:solidFill>
              <a:effectLst>
                <a:outerShdw blurRad="76200" dist="50800" dir="5400000" algn="tl" rotWithShape="0">
                  <a:srgbClr val="000000">
                    <a:alpha val="65000"/>
                  </a:srgbClr>
                </a:outerShdw>
              </a:effectLst>
            </a:endParaRPr>
          </a:p>
        </p:txBody>
      </p:sp>
      <p:pic>
        <p:nvPicPr>
          <p:cNvPr id="4099" name="Picture 3" descr="C:\Users\Arvind\Desktop\selling skills 1 final.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231405" y="2806768"/>
            <a:ext cx="2713638" cy="1809092"/>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pic>
        <p:nvPicPr>
          <p:cNvPr id="14" name="Picture 12" descr="ziglar_wo_3c_large"/>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75183" y="5139464"/>
            <a:ext cx="1502293" cy="902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006182" y="3140968"/>
            <a:ext cx="4357906" cy="2031325"/>
          </a:xfrm>
          <a:prstGeom prst="rect">
            <a:avLst/>
          </a:prstGeom>
          <a:noFill/>
        </p:spPr>
        <p:txBody>
          <a:bodyPr wrap="square" rtlCol="0">
            <a:spAutoFit/>
          </a:bodyPr>
          <a:lstStyle/>
          <a:p>
            <a:pPr algn="just"/>
            <a:r>
              <a:rPr lang="en-US" sz="1400" dirty="0" smtClean="0"/>
              <a:t>In association with Ziglar India, we bring the globally acclaimed Zig Ziglar sales training solutions to our clients.</a:t>
            </a:r>
          </a:p>
          <a:p>
            <a:pPr algn="just"/>
            <a:endParaRPr lang="en-US" sz="1400" dirty="0"/>
          </a:p>
          <a:p>
            <a:pPr algn="just"/>
            <a:r>
              <a:rPr lang="en-US" sz="1400" dirty="0" smtClean="0"/>
              <a:t>We provide consulting and training across the entire sales process. Premier Ziglar sales programs backed by a team of highly qualified and experienced trainers across geographies, enable us to help our clients build highly effective sales networks, delivering better business results</a:t>
            </a:r>
          </a:p>
        </p:txBody>
      </p:sp>
      <p:sp>
        <p:nvSpPr>
          <p:cNvPr id="16" name="TextBox 15"/>
          <p:cNvSpPr txBox="1"/>
          <p:nvPr/>
        </p:nvSpPr>
        <p:spPr>
          <a:xfrm>
            <a:off x="4932040" y="1826587"/>
            <a:ext cx="3024336" cy="954107"/>
          </a:xfrm>
          <a:prstGeom prst="rect">
            <a:avLst/>
          </a:prstGeom>
          <a:noFill/>
        </p:spPr>
        <p:txBody>
          <a:bodyPr wrap="square" rtlCol="0">
            <a:spAutoFit/>
          </a:bodyPr>
          <a:lstStyle/>
          <a:p>
            <a:pPr algn="just"/>
            <a:r>
              <a:rPr lang="en-US" sz="1400" dirty="0" smtClean="0"/>
              <a:t>Cresco consulting brings to you world class sales training and tools to enable business growth in highly competitive markets.</a:t>
            </a:r>
          </a:p>
        </p:txBody>
      </p:sp>
      <p:sp>
        <p:nvSpPr>
          <p:cNvPr id="13" name="TextBox 12"/>
          <p:cNvSpPr txBox="1"/>
          <p:nvPr/>
        </p:nvSpPr>
        <p:spPr>
          <a:xfrm>
            <a:off x="2652967" y="5139464"/>
            <a:ext cx="5173243" cy="1169551"/>
          </a:xfrm>
          <a:prstGeom prst="rect">
            <a:avLst/>
          </a:prstGeom>
          <a:noFill/>
        </p:spPr>
        <p:txBody>
          <a:bodyPr wrap="square" rtlCol="0">
            <a:spAutoFit/>
          </a:bodyPr>
          <a:lstStyle/>
          <a:p>
            <a:pPr algn="just"/>
            <a:r>
              <a:rPr lang="en-US" sz="1400" dirty="0" smtClean="0"/>
              <a:t>Our programs cover all aspects  of sales right from fundamental selling skills to account management, selling value to building customer loyalty. World renowned Zig Ziglar sales techniques, tried &amp; tested processes and effective tools enhance the capability of the sales personnel to succeed in a competitive market.</a:t>
            </a:r>
            <a:endParaRPr lang="en-IN" sz="1400" dirty="0"/>
          </a:p>
        </p:txBody>
      </p:sp>
      <p:sp>
        <p:nvSpPr>
          <p:cNvPr id="3" name="TextBox 2"/>
          <p:cNvSpPr txBox="1"/>
          <p:nvPr/>
        </p:nvSpPr>
        <p:spPr>
          <a:xfrm>
            <a:off x="1075183" y="6363905"/>
            <a:ext cx="6751027" cy="1169551"/>
          </a:xfrm>
          <a:prstGeom prst="rect">
            <a:avLst/>
          </a:prstGeom>
          <a:noFill/>
        </p:spPr>
        <p:txBody>
          <a:bodyPr wrap="square" rtlCol="0">
            <a:spAutoFit/>
          </a:bodyPr>
          <a:lstStyle/>
          <a:p>
            <a:pPr algn="just"/>
            <a:r>
              <a:rPr lang="en-US" sz="1400" dirty="0" smtClean="0"/>
              <a:t>Ziglar </a:t>
            </a:r>
            <a:r>
              <a:rPr lang="en-US" sz="1400" dirty="0"/>
              <a:t>India has a pan India presence with ability to manage large scale projects as well as special niche sales training for high value account management. </a:t>
            </a:r>
            <a:endParaRPr lang="en-US" sz="1400" dirty="0" smtClean="0"/>
          </a:p>
          <a:p>
            <a:pPr algn="just"/>
            <a:endParaRPr lang="en-US" sz="1400" dirty="0"/>
          </a:p>
          <a:p>
            <a:pPr algn="just"/>
            <a:r>
              <a:rPr lang="en-US" sz="1400" dirty="0" smtClean="0"/>
              <a:t>Contact us to take advantage of our expertise in creating highly effective sales force and improve your business results. </a:t>
            </a:r>
            <a:endParaRPr lang="en-IN" sz="1400" dirty="0"/>
          </a:p>
        </p:txBody>
      </p:sp>
    </p:spTree>
    <p:extLst>
      <p:ext uri="{BB962C8B-B14F-4D97-AF65-F5344CB8AC3E}">
        <p14:creationId xmlns:p14="http://schemas.microsoft.com/office/powerpoint/2010/main" xmlns="" val="4286097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C:\Users\Arvind\Desktop\Web Site work 20 May\CRESCO 20 May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52500" y="116632"/>
            <a:ext cx="7239000" cy="7143750"/>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6" descr="D:\My D Docs\Branding\Cresco Web Site\right tick mark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93732" y="5903893"/>
            <a:ext cx="842764" cy="440412"/>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Rectangle 22"/>
          <p:cNvSpPr/>
          <p:nvPr/>
        </p:nvSpPr>
        <p:spPr>
          <a:xfrm>
            <a:off x="3635896" y="1815207"/>
            <a:ext cx="1519968"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solidFill>
                  <a:schemeClr val="bg1"/>
                </a:solidFill>
                <a:effectLst>
                  <a:outerShdw blurRad="50800" dist="38100" algn="l" rotWithShape="0">
                    <a:prstClr val="black">
                      <a:alpha val="40000"/>
                    </a:prstClr>
                  </a:outerShdw>
                  <a:reflection blurRad="12700" stA="50000" endPos="50000" dist="5000" dir="5400000" sy="-100000" rotWithShape="0"/>
                </a:effectLst>
              </a:rPr>
              <a:t>About Us</a:t>
            </a:r>
            <a:endParaRPr lang="en-US" sz="2400" b="1" cap="all" spc="0" dirty="0">
              <a:ln w="0"/>
              <a:solidFill>
                <a:schemeClr val="bg1"/>
              </a:solidFill>
              <a:effectLst>
                <a:outerShdw blurRad="50800" dist="38100" algn="l" rotWithShape="0">
                  <a:prstClr val="black">
                    <a:alpha val="40000"/>
                  </a:prstClr>
                </a:outerShdw>
                <a:reflection blurRad="12700" stA="50000" endPos="50000" dist="5000" dir="5400000" sy="-100000" rotWithShape="0"/>
              </a:effectLst>
            </a:endParaRPr>
          </a:p>
        </p:txBody>
      </p:sp>
      <p:pic>
        <p:nvPicPr>
          <p:cNvPr id="9" name="Picture 2" descr="D:\Branding\Cresco Web Site\useful\change 5 final.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93285" y="1651382"/>
            <a:ext cx="2932643" cy="2209666"/>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pic>
        <p:nvPicPr>
          <p:cNvPr id="1026" name="Picture 2" descr="D:\Branding\Cresco Web Site\useful\skill builders final.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flipH="1">
            <a:off x="6025440" y="3902253"/>
            <a:ext cx="2146960" cy="204702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043608" y="3699609"/>
            <a:ext cx="5759723" cy="1384995"/>
          </a:xfrm>
          <a:prstGeom prst="rect">
            <a:avLst/>
          </a:prstGeom>
          <a:noFill/>
        </p:spPr>
        <p:txBody>
          <a:bodyPr wrap="square" rtlCol="0">
            <a:spAutoFit/>
          </a:bodyPr>
          <a:lstStyle/>
          <a:p>
            <a:pPr algn="just"/>
            <a:r>
              <a:rPr lang="en-IN" sz="1400" dirty="0" smtClean="0"/>
              <a:t>The </a:t>
            </a:r>
            <a:r>
              <a:rPr lang="en-IN" sz="1400" dirty="0"/>
              <a:t>founder of CRESCO, Arvind K Murwaha, </a:t>
            </a:r>
            <a:r>
              <a:rPr lang="en-US" sz="1400" dirty="0"/>
              <a:t>is a hands-on human resource development specialist with more than two and half decades of experience. During these years he has charted an interesting career across an array of business assignments in sales and marketing and then as an OD and training professional, leading human resource development initiatives for large organizations. </a:t>
            </a:r>
            <a:endParaRPr lang="en-IN" sz="1400" dirty="0"/>
          </a:p>
        </p:txBody>
      </p:sp>
      <p:sp>
        <p:nvSpPr>
          <p:cNvPr id="4" name="TextBox 3"/>
          <p:cNvSpPr txBox="1"/>
          <p:nvPr/>
        </p:nvSpPr>
        <p:spPr>
          <a:xfrm>
            <a:off x="2179374" y="3193812"/>
            <a:ext cx="5849010" cy="523220"/>
          </a:xfrm>
          <a:prstGeom prst="rect">
            <a:avLst/>
          </a:prstGeom>
          <a:noFill/>
        </p:spPr>
        <p:txBody>
          <a:bodyPr wrap="square" rtlCol="0">
            <a:spAutoFit/>
          </a:bodyPr>
          <a:lstStyle/>
          <a:p>
            <a:pPr algn="just"/>
            <a:r>
              <a:rPr lang="en-IN" sz="1400" dirty="0"/>
              <a:t>Cresco has been founded to pursue the mission of enabling better results </a:t>
            </a:r>
            <a:r>
              <a:rPr lang="en-IN" sz="1400" dirty="0" smtClean="0"/>
              <a:t>for organizations </a:t>
            </a:r>
            <a:r>
              <a:rPr lang="en-IN" sz="1400" dirty="0"/>
              <a:t>and helping people build better lives for themselves and others</a:t>
            </a:r>
            <a:r>
              <a:rPr lang="en-IN" sz="1400" dirty="0" smtClean="0"/>
              <a:t>.</a:t>
            </a:r>
            <a:endParaRPr lang="en-IN" sz="1400" dirty="0"/>
          </a:p>
        </p:txBody>
      </p:sp>
      <p:sp>
        <p:nvSpPr>
          <p:cNvPr id="5" name="TextBox 4"/>
          <p:cNvSpPr txBox="1"/>
          <p:nvPr/>
        </p:nvSpPr>
        <p:spPr>
          <a:xfrm>
            <a:off x="1043608" y="5013176"/>
            <a:ext cx="5112568" cy="954107"/>
          </a:xfrm>
          <a:prstGeom prst="rect">
            <a:avLst/>
          </a:prstGeom>
          <a:noFill/>
        </p:spPr>
        <p:txBody>
          <a:bodyPr wrap="square" rtlCol="0">
            <a:spAutoFit/>
          </a:bodyPr>
          <a:lstStyle/>
          <a:p>
            <a:pPr algn="just"/>
            <a:r>
              <a:rPr lang="en-US" sz="1400" dirty="0" smtClean="0"/>
              <a:t>Having </a:t>
            </a:r>
            <a:r>
              <a:rPr lang="en-US" sz="1400" dirty="0"/>
              <a:t>spent a decade in various business roles, he trained at an International Training Center in Cape Town, South Africa, in 1996 and has been coaching and developing leaders across varied industries since then</a:t>
            </a:r>
            <a:r>
              <a:rPr lang="en-US" sz="1400" dirty="0" smtClean="0"/>
              <a:t>.</a:t>
            </a:r>
            <a:endParaRPr lang="en-IN" sz="1400" dirty="0"/>
          </a:p>
        </p:txBody>
      </p:sp>
      <p:sp>
        <p:nvSpPr>
          <p:cNvPr id="6" name="TextBox 5"/>
          <p:cNvSpPr txBox="1"/>
          <p:nvPr/>
        </p:nvSpPr>
        <p:spPr>
          <a:xfrm>
            <a:off x="1087618" y="5903893"/>
            <a:ext cx="7084782" cy="738664"/>
          </a:xfrm>
          <a:prstGeom prst="rect">
            <a:avLst/>
          </a:prstGeom>
          <a:noFill/>
        </p:spPr>
        <p:txBody>
          <a:bodyPr wrap="square" rtlCol="0">
            <a:spAutoFit/>
          </a:bodyPr>
          <a:lstStyle/>
          <a:p>
            <a:pPr algn="just"/>
            <a:r>
              <a:rPr lang="en-US" sz="1400" dirty="0" smtClean="0"/>
              <a:t>Arvind </a:t>
            </a:r>
            <a:r>
              <a:rPr lang="en-US" sz="1400" dirty="0"/>
              <a:t>has extensive experience in designing &amp; deploying customized learning solutions across a wide range of industries. This rich experience and a passion for training people results in high quality learning experience. </a:t>
            </a:r>
            <a:endParaRPr lang="en-IN" sz="1400" dirty="0"/>
          </a:p>
        </p:txBody>
      </p:sp>
      <p:pic>
        <p:nvPicPr>
          <p:cNvPr id="16" name="Picture 4" descr="Description: C:\Users\ARVIND\Pictures\My Camera\Turkey Sep 2011\DSC03768.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l="59862" t="27313" r="7751" b="27664"/>
          <a:stretch>
            <a:fillRect/>
          </a:stretch>
        </p:blipFill>
        <p:spPr bwMode="auto">
          <a:xfrm>
            <a:off x="4620456" y="2132856"/>
            <a:ext cx="1081087" cy="1114425"/>
          </a:xfrm>
          <a:prstGeom prst="rect">
            <a:avLst/>
          </a:prstGeom>
          <a:noFill/>
          <a:ln>
            <a:noFill/>
          </a:ln>
          <a:effectLst>
            <a:outerShdw blurRad="50800" dist="38100" dir="2700000" algn="tl" rotWithShape="0">
              <a:prstClr val="black">
                <a:alpha val="40000"/>
              </a:prstClr>
            </a:outerShdw>
            <a:softEdge rad="1270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1049103" y="6597352"/>
            <a:ext cx="6979281" cy="2031325"/>
          </a:xfrm>
          <a:prstGeom prst="rect">
            <a:avLst/>
          </a:prstGeom>
          <a:noFill/>
        </p:spPr>
        <p:txBody>
          <a:bodyPr wrap="square" rtlCol="0">
            <a:spAutoFit/>
          </a:bodyPr>
          <a:lstStyle/>
          <a:p>
            <a:pPr algn="just"/>
            <a:r>
              <a:rPr lang="en-US" sz="1400" dirty="0" smtClean="0"/>
              <a:t>Cresco </a:t>
            </a:r>
            <a:r>
              <a:rPr lang="en-US" sz="1400" dirty="0"/>
              <a:t>Consulting partners with highly experienced experts and world class organizations to provide complete and high quality people development interventions across geographies.</a:t>
            </a:r>
            <a:endParaRPr lang="en-IN" sz="1400" dirty="0"/>
          </a:p>
          <a:p>
            <a:pPr algn="just"/>
            <a:r>
              <a:rPr lang="en-US" sz="1400" dirty="0"/>
              <a:t> </a:t>
            </a:r>
            <a:endParaRPr lang="en-IN" sz="1400" dirty="0"/>
          </a:p>
          <a:p>
            <a:pPr algn="just"/>
            <a:r>
              <a:rPr lang="en-US" sz="1400" dirty="0"/>
              <a:t>Some of the organizations for whom OD and training interventions have been delivered (not a complete list) - Caltex Corporation </a:t>
            </a:r>
            <a:r>
              <a:rPr lang="en-US" sz="1400" dirty="0" smtClean="0"/>
              <a:t>(ChevronTexaco), </a:t>
            </a:r>
            <a:r>
              <a:rPr lang="en-US" sz="1400" dirty="0"/>
              <a:t>IBM Daksh, Samsung Electronics, Akumentis Healthcare (Pharma), VFS Global, Reliance Communications, Wartsila Diesel, General Motors.</a:t>
            </a:r>
            <a:endParaRPr lang="en-IN" sz="1400" dirty="0"/>
          </a:p>
          <a:p>
            <a:pPr algn="just"/>
            <a:r>
              <a:rPr lang="en-US" sz="1400" dirty="0"/>
              <a:t> </a:t>
            </a:r>
            <a:endParaRPr lang="en-IN" sz="1400" dirty="0"/>
          </a:p>
          <a:p>
            <a:pPr algn="just"/>
            <a:r>
              <a:rPr lang="en-US" sz="1400" dirty="0"/>
              <a:t>Contact us to learn how you can benefit through our interventions</a:t>
            </a:r>
            <a:r>
              <a:rPr lang="en-US" sz="1400" dirty="0" smtClean="0"/>
              <a:t>.</a:t>
            </a:r>
            <a:endParaRPr lang="en-IN" sz="1400" dirty="0"/>
          </a:p>
        </p:txBody>
      </p:sp>
      <p:sp>
        <p:nvSpPr>
          <p:cNvPr id="17" name="Rectangle 16"/>
          <p:cNvSpPr/>
          <p:nvPr/>
        </p:nvSpPr>
        <p:spPr>
          <a:xfrm>
            <a:off x="5580112" y="1940639"/>
            <a:ext cx="2446439"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Enabling better results, </a:t>
            </a:r>
          </a:p>
          <a:p>
            <a:pPr algn="ctr"/>
            <a:r>
              <a:rPr lang="en-US"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building better lives</a:t>
            </a:r>
          </a:p>
          <a:p>
            <a:pPr algn="ct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en-US"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Making a difference !</a:t>
            </a:r>
            <a:endParaRPr lang="en-US"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31559638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457200" y="1752600"/>
            <a:ext cx="4053840" cy="4775200"/>
          </a:xfrm>
          <a:prstGeom prst="round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Text Box 14"/>
          <p:cNvSpPr txBox="1">
            <a:spLocks noChangeArrowheads="1"/>
          </p:cNvSpPr>
          <p:nvPr/>
        </p:nvSpPr>
        <p:spPr bwMode="auto">
          <a:xfrm>
            <a:off x="4724400" y="1752600"/>
            <a:ext cx="4175759" cy="4775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kumimoji="0" lang="en-US" sz="1200" b="1" i="0" u="none" strike="noStrike" cap="none" normalizeH="0" baseline="0" dirty="0" smtClean="0">
                <a:ln>
                  <a:noFill/>
                </a:ln>
                <a:solidFill>
                  <a:schemeClr val="tx1"/>
                </a:solidFill>
                <a:effectLst/>
                <a:cs typeface="Arial" pitchFamily="34" charset="0"/>
              </a:rPr>
              <a:t>Established &amp; managed National Level OD and training assignments for large organizations</a:t>
            </a:r>
            <a:r>
              <a:rPr kumimoji="0" lang="en-US" sz="1200" b="1" i="0" u="none" strike="noStrike" cap="none" normalizeH="0" baseline="0" dirty="0" smtClean="0">
                <a:ln>
                  <a:noFill/>
                </a:ln>
                <a:solidFill>
                  <a:schemeClr val="tx1"/>
                </a:solidFill>
                <a:effectLst/>
                <a:latin typeface="Calibri" pitchFamily="34" charset="0"/>
                <a:cs typeface="Arial" pitchFamily="34" charset="0"/>
              </a:rPr>
              <a:t> – Caltex (ChevronTexaco); IBM Daksh; Reliance Communications.</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kumimoji="0" lang="en-US" sz="1200" b="1" i="0" u="none" strike="noStrike" cap="none" normalizeH="0" baseline="0" dirty="0" smtClean="0">
                <a:ln>
                  <a:noFill/>
                </a:ln>
                <a:solidFill>
                  <a:schemeClr val="tx1"/>
                </a:solidFill>
                <a:effectLst/>
                <a:cs typeface="Arial" pitchFamily="34" charset="0"/>
              </a:rPr>
              <a:t>Extensive experience in working with competency maps and competency based assessments.</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kumimoji="0" lang="en-US" sz="1200" b="1" i="0" u="none" strike="noStrike" cap="none" normalizeH="0" baseline="0" dirty="0" smtClean="0">
                <a:ln>
                  <a:noFill/>
                </a:ln>
                <a:solidFill>
                  <a:schemeClr val="tx1"/>
                </a:solidFill>
                <a:effectLst/>
                <a:cs typeface="Arial" pitchFamily="34" charset="0"/>
              </a:rPr>
              <a:t>More than a decade of experience in leadership development and behavioral training programs.</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kumimoji="0" lang="en-US" sz="1200" b="1" i="0" u="none" strike="noStrike" cap="none" normalizeH="0" baseline="0" dirty="0" smtClean="0">
                <a:ln>
                  <a:noFill/>
                </a:ln>
                <a:solidFill>
                  <a:schemeClr val="tx1"/>
                </a:solidFill>
                <a:effectLst/>
                <a:cs typeface="Arial" pitchFamily="34" charset="0"/>
              </a:rPr>
              <a:t>Global and Pan-Indian perspective having worked with clients in US, Europe and teams across Asia.</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kumimoji="0" lang="en-US" sz="1200" b="1" i="0" u="none" strike="noStrike" cap="none" normalizeH="0" baseline="0" dirty="0" smtClean="0">
                <a:ln>
                  <a:noFill/>
                </a:ln>
                <a:solidFill>
                  <a:schemeClr val="tx1"/>
                </a:solidFill>
                <a:effectLst/>
                <a:cs typeface="Arial" pitchFamily="34" charset="0"/>
              </a:rPr>
              <a:t>Hands on business experience in setting up sales network and brand management.</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kumimoji="0" lang="en-US" sz="1200" b="1" i="0" u="none" strike="noStrike" cap="none" normalizeH="0" baseline="0" dirty="0" smtClean="0">
                <a:ln>
                  <a:noFill/>
                </a:ln>
                <a:solidFill>
                  <a:schemeClr val="tx1"/>
                </a:solidFill>
                <a:effectLst/>
                <a:cs typeface="Arial" pitchFamily="34" charset="0"/>
              </a:rPr>
              <a:t>International Accreditation for administrating MBTI. Has extensively applied behavior understanding and modification techniques for management development and leadership effectiveness. </a:t>
            </a:r>
          </a:p>
          <a:p>
            <a:pPr marL="174625" marR="0" lvl="2" indent="-174625" algn="just" defTabSz="914400" rtl="0" eaLnBrk="1" fontAlgn="base" latinLnBrk="0" hangingPunct="1">
              <a:lnSpc>
                <a:spcPct val="100000"/>
              </a:lnSpc>
              <a:spcBef>
                <a:spcPts val="600"/>
              </a:spcBef>
              <a:spcAft>
                <a:spcPts val="1000"/>
              </a:spcAft>
              <a:buClr>
                <a:srgbClr val="C00000"/>
              </a:buClr>
              <a:buSzTx/>
              <a:buFont typeface="Wingdings" pitchFamily="2" charset="2"/>
              <a:buChar char="¨"/>
              <a:tabLst/>
            </a:pPr>
            <a:r>
              <a:rPr lang="en-US" sz="1200" b="1" dirty="0" smtClean="0">
                <a:cs typeface="Arial" pitchFamily="34" charset="0"/>
              </a:rPr>
              <a:t>Designed and deployed technology based learning solutions, including video based training &amp; eLearning solutions.</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174625" marR="0" lvl="0" indent="-174625"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6131" name="Picture 4" descr="Description: C:\Users\ARVIND\Pictures\My Camera\Turkey Sep 2011\DSC03768.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l="59862" t="27313" r="7751" b="27664"/>
          <a:stretch>
            <a:fillRect/>
          </a:stretch>
        </p:blipFill>
        <p:spPr bwMode="auto">
          <a:xfrm>
            <a:off x="3125153" y="2025541"/>
            <a:ext cx="1081087" cy="11144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701040" y="1964209"/>
            <a:ext cx="2199639" cy="1015663"/>
          </a:xfrm>
          <a:prstGeom prst="rect">
            <a:avLst/>
          </a:prstGeom>
          <a:noFill/>
        </p:spPr>
        <p:txBody>
          <a:bodyPr wrap="square" rtlCol="0">
            <a:spAutoFit/>
          </a:bodyPr>
          <a:lstStyle/>
          <a:p>
            <a:pPr algn="just"/>
            <a:r>
              <a:rPr lang="en-US" sz="1200" b="1" dirty="0"/>
              <a:t>Arvind K Murwaha</a:t>
            </a:r>
            <a:r>
              <a:rPr lang="en-US" sz="1200" dirty="0"/>
              <a:t> is a hands-on human resource development specialist with more than twenty four years of experience. </a:t>
            </a:r>
            <a:endParaRPr lang="en-US" sz="1200" dirty="0" smtClean="0"/>
          </a:p>
        </p:txBody>
      </p:sp>
      <p:sp>
        <p:nvSpPr>
          <p:cNvPr id="8" name="TextBox 7"/>
          <p:cNvSpPr txBox="1"/>
          <p:nvPr/>
        </p:nvSpPr>
        <p:spPr>
          <a:xfrm>
            <a:off x="707346" y="3293378"/>
            <a:ext cx="3609341" cy="3046988"/>
          </a:xfrm>
          <a:prstGeom prst="rect">
            <a:avLst/>
          </a:prstGeom>
          <a:noFill/>
        </p:spPr>
        <p:txBody>
          <a:bodyPr wrap="square" rtlCol="0">
            <a:spAutoFit/>
          </a:bodyPr>
          <a:lstStyle/>
          <a:p>
            <a:pPr algn="just"/>
            <a:r>
              <a:rPr lang="en-US" sz="1200" dirty="0"/>
              <a:t>During these years he has charted an interesting career across an array of business assignments in sales and marketing and then as an OD and training professional, leading human resource development initiatives for large organizations. </a:t>
            </a:r>
            <a:endParaRPr lang="en-US" sz="1200" dirty="0" smtClean="0"/>
          </a:p>
          <a:p>
            <a:pPr algn="just"/>
            <a:endParaRPr lang="en-US" sz="1200" dirty="0" smtClean="0"/>
          </a:p>
          <a:p>
            <a:pPr algn="just"/>
            <a:r>
              <a:rPr lang="en-US" sz="1200" dirty="0"/>
              <a:t>Trained at an International Training Center in Cape Town, South Africa, Arvind has been coaching and developing leaders across varied industries</a:t>
            </a:r>
            <a:r>
              <a:rPr lang="en-US" sz="1200" dirty="0" smtClean="0"/>
              <a:t>.</a:t>
            </a:r>
          </a:p>
          <a:p>
            <a:pPr algn="just"/>
            <a:endParaRPr lang="en-IN" sz="1200" dirty="0"/>
          </a:p>
          <a:p>
            <a:pPr algn="just"/>
            <a:r>
              <a:rPr lang="en-US" sz="1200" dirty="0"/>
              <a:t>Arvind has extensive experience in designing &amp; deploying customized learning solutions across a wide range of </a:t>
            </a:r>
            <a:r>
              <a:rPr lang="en-US" sz="1200" dirty="0" smtClean="0"/>
              <a:t>industries.</a:t>
            </a:r>
          </a:p>
          <a:p>
            <a:pPr algn="just"/>
            <a:endParaRPr lang="en-IN" sz="1200" dirty="0"/>
          </a:p>
          <a:p>
            <a:pPr algn="just"/>
            <a:r>
              <a:rPr lang="en-US" sz="1200" dirty="0"/>
              <a:t>This rich experience and a passion for training people </a:t>
            </a:r>
            <a:r>
              <a:rPr lang="en-US" sz="1200" dirty="0" smtClean="0"/>
              <a:t>results </a:t>
            </a:r>
            <a:r>
              <a:rPr lang="en-US" sz="1200" dirty="0"/>
              <a:t>in high quality learning experience. </a:t>
            </a:r>
            <a:endParaRPr lang="en-IN" sz="1200" dirty="0"/>
          </a:p>
        </p:txBody>
      </p:sp>
      <p:sp>
        <p:nvSpPr>
          <p:cNvPr id="12" name="Title 7"/>
          <p:cNvSpPr>
            <a:spLocks noGrp="1"/>
          </p:cNvSpPr>
          <p:nvPr>
            <p:ph type="title"/>
          </p:nvPr>
        </p:nvSpPr>
        <p:spPr>
          <a:xfrm>
            <a:off x="707346" y="457200"/>
            <a:ext cx="7065054" cy="685800"/>
          </a:xfrm>
        </p:spPr>
        <p:txBody>
          <a:bodyPr>
            <a:normAutofit/>
          </a:bodyPr>
          <a:lstStyle/>
          <a:p>
            <a:pPr algn="l"/>
            <a:r>
              <a:rPr lang="en-US" sz="2800" dirty="0" smtClean="0"/>
              <a:t>Complete Learning Management Expertise</a:t>
            </a:r>
            <a:endParaRPr lang="en-US" sz="2800" dirty="0"/>
          </a:p>
        </p:txBody>
      </p:sp>
      <p:sp>
        <p:nvSpPr>
          <p:cNvPr id="14" name="Subtitle 8"/>
          <p:cNvSpPr txBox="1">
            <a:spLocks/>
          </p:cNvSpPr>
          <p:nvPr/>
        </p:nvSpPr>
        <p:spPr>
          <a:xfrm>
            <a:off x="755576" y="1052736"/>
            <a:ext cx="6400800" cy="457200"/>
          </a:xfrm>
          <a:prstGeom prst="rect">
            <a:avLst/>
          </a:prstGeom>
        </p:spPr>
        <p:txBody>
          <a:bodyPr/>
          <a:lstStyle>
            <a:lvl1pPr marL="342900" indent="-342900" algn="l" defTabSz="914400" rtl="0" eaLnBrk="1" latinLnBrk="0" hangingPunct="1">
              <a:spcBef>
                <a:spcPct val="20000"/>
              </a:spcBef>
              <a:buFontTx/>
              <a:buBlip>
                <a:blip r:embed="rId4"/>
              </a:buBlip>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smtClean="0">
                <a:solidFill>
                  <a:schemeClr val="accent1">
                    <a:lumMod val="50000"/>
                  </a:schemeClr>
                </a:solidFill>
              </a:rPr>
              <a:t>Backed by a Rich Multi-faceted Experience</a:t>
            </a:r>
            <a:endParaRPr lang="en-US" sz="2000" b="1" dirty="0">
              <a:solidFill>
                <a:schemeClr val="accent1">
                  <a:lumMod val="50000"/>
                </a:schemeClr>
              </a:solidFill>
            </a:endParaRPr>
          </a:p>
        </p:txBody>
      </p:sp>
      <p:sp>
        <p:nvSpPr>
          <p:cNvPr id="10" name="AutoShape 20"/>
          <p:cNvSpPr>
            <a:spLocks noChangeArrowheads="1"/>
          </p:cNvSpPr>
          <p:nvPr/>
        </p:nvSpPr>
        <p:spPr bwMode="gray">
          <a:xfrm>
            <a:off x="1011560" y="1577008"/>
            <a:ext cx="2840360" cy="267816"/>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gn="ctr"/>
            <a:r>
              <a:rPr lang="en-US" dirty="0" smtClean="0"/>
              <a:t>Founder of </a:t>
            </a:r>
            <a:r>
              <a:rPr lang="en-US" b="1" dirty="0" smtClean="0">
                <a:latin typeface="Arial Narrow" pitchFamily="34" charset="0"/>
              </a:rPr>
              <a:t>CRESCO</a:t>
            </a:r>
            <a:endParaRPr lang="en-IN" b="1" dirty="0">
              <a:latin typeface="Arial Narrow" pitchFamily="34" charset="0"/>
            </a:endParaRPr>
          </a:p>
        </p:txBody>
      </p:sp>
    </p:spTree>
    <p:extLst>
      <p:ext uri="{BB962C8B-B14F-4D97-AF65-F5344CB8AC3E}">
        <p14:creationId xmlns:p14="http://schemas.microsoft.com/office/powerpoint/2010/main" xmlns="" val="404899392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1054</TotalTime>
  <Words>1170</Words>
  <Application>Microsoft Office PowerPoint</Application>
  <PresentationFormat>On-screen Show (4:3)</PresentationFormat>
  <Paragraphs>111</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Skill Builders</vt:lpstr>
      <vt:lpstr>Slide 5</vt:lpstr>
      <vt:lpstr>Slide 6</vt:lpstr>
      <vt:lpstr>Complete Learning Management Expertise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Arvind</dc:creator>
  <cp:lastModifiedBy>admin</cp:lastModifiedBy>
  <cp:revision>70</cp:revision>
  <dcterms:created xsi:type="dcterms:W3CDTF">2012-05-21T12:25:05Z</dcterms:created>
  <dcterms:modified xsi:type="dcterms:W3CDTF">2012-05-29T13:05:25Z</dcterms:modified>
</cp:coreProperties>
</file>